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41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08414" y="231049"/>
            <a:ext cx="5511800" cy="42818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5068" y="353771"/>
            <a:ext cx="16970562" cy="974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9318" y="1646111"/>
            <a:ext cx="15980410" cy="6774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139" y="1032261"/>
            <a:ext cx="9096375" cy="9255125"/>
          </a:xfrm>
          <a:custGeom>
            <a:avLst/>
            <a:gdLst/>
            <a:ahLst/>
            <a:cxnLst/>
            <a:rect l="l" t="t" r="r" b="b"/>
            <a:pathLst>
              <a:path w="9096375" h="9255125">
                <a:moveTo>
                  <a:pt x="9096374" y="0"/>
                </a:moveTo>
                <a:lnTo>
                  <a:pt x="0" y="6240660"/>
                </a:lnTo>
                <a:lnTo>
                  <a:pt x="2050865" y="9254736"/>
                </a:lnTo>
                <a:lnTo>
                  <a:pt x="9096374" y="9254736"/>
                </a:lnTo>
                <a:lnTo>
                  <a:pt x="9096374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81943" y="1364742"/>
            <a:ext cx="387350" cy="381000"/>
            <a:chOff x="981943" y="1364742"/>
            <a:chExt cx="387350" cy="381000"/>
          </a:xfrm>
        </p:grpSpPr>
        <p:sp>
          <p:nvSpPr>
            <p:cNvPr id="4" name="object 4"/>
            <p:cNvSpPr/>
            <p:nvPr/>
          </p:nvSpPr>
          <p:spPr>
            <a:xfrm>
              <a:off x="981943" y="1411211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37025" y="0"/>
                  </a:moveTo>
                  <a:lnTo>
                    <a:pt x="120143" y="0"/>
                  </a:lnTo>
                  <a:lnTo>
                    <a:pt x="111779" y="825"/>
                  </a:lnTo>
                  <a:lnTo>
                    <a:pt x="71575" y="13017"/>
                  </a:lnTo>
                  <a:lnTo>
                    <a:pt x="31690" y="43637"/>
                  </a:lnTo>
                  <a:lnTo>
                    <a:pt x="6553" y="87172"/>
                  </a:lnTo>
                  <a:lnTo>
                    <a:pt x="0" y="120142"/>
                  </a:lnTo>
                  <a:lnTo>
                    <a:pt x="0" y="137033"/>
                  </a:lnTo>
                  <a:lnTo>
                    <a:pt x="13017" y="185597"/>
                  </a:lnTo>
                  <a:lnTo>
                    <a:pt x="43630" y="225488"/>
                  </a:lnTo>
                  <a:lnTo>
                    <a:pt x="87177" y="250621"/>
                  </a:lnTo>
                  <a:lnTo>
                    <a:pt x="120143" y="257175"/>
                  </a:lnTo>
                  <a:lnTo>
                    <a:pt x="137025" y="257175"/>
                  </a:lnTo>
                  <a:lnTo>
                    <a:pt x="185592" y="244157"/>
                  </a:lnTo>
                  <a:lnTo>
                    <a:pt x="225479" y="213537"/>
                  </a:lnTo>
                  <a:lnTo>
                    <a:pt x="250616" y="170002"/>
                  </a:lnTo>
                  <a:lnTo>
                    <a:pt x="257175" y="137033"/>
                  </a:lnTo>
                  <a:lnTo>
                    <a:pt x="257175" y="128587"/>
                  </a:lnTo>
                  <a:lnTo>
                    <a:pt x="257175" y="120142"/>
                  </a:lnTo>
                  <a:lnTo>
                    <a:pt x="244152" y="71577"/>
                  </a:lnTo>
                  <a:lnTo>
                    <a:pt x="213537" y="31686"/>
                  </a:lnTo>
                  <a:lnTo>
                    <a:pt x="169990" y="6553"/>
                  </a:lnTo>
                  <a:lnTo>
                    <a:pt x="145389" y="825"/>
                  </a:lnTo>
                  <a:lnTo>
                    <a:pt x="137025" y="0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87907" y="1364754"/>
              <a:ext cx="381635" cy="381000"/>
            </a:xfrm>
            <a:custGeom>
              <a:avLst/>
              <a:gdLst/>
              <a:ahLst/>
              <a:cxnLst/>
              <a:rect l="l" t="t" r="r" b="b"/>
              <a:pathLst>
                <a:path w="381634" h="381000">
                  <a:moveTo>
                    <a:pt x="381101" y="1270"/>
                  </a:moveTo>
                  <a:lnTo>
                    <a:pt x="302475" y="1270"/>
                  </a:lnTo>
                  <a:lnTo>
                    <a:pt x="302475" y="0"/>
                  </a:lnTo>
                  <a:lnTo>
                    <a:pt x="596" y="0"/>
                  </a:lnTo>
                  <a:lnTo>
                    <a:pt x="596" y="1270"/>
                  </a:lnTo>
                  <a:lnTo>
                    <a:pt x="393" y="1270"/>
                  </a:lnTo>
                  <a:lnTo>
                    <a:pt x="393" y="191770"/>
                  </a:lnTo>
                  <a:lnTo>
                    <a:pt x="0" y="191770"/>
                  </a:lnTo>
                  <a:lnTo>
                    <a:pt x="0" y="381000"/>
                  </a:lnTo>
                  <a:lnTo>
                    <a:pt x="380695" y="381000"/>
                  </a:lnTo>
                  <a:lnTo>
                    <a:pt x="380695" y="191770"/>
                  </a:lnTo>
                  <a:lnTo>
                    <a:pt x="381101" y="191770"/>
                  </a:lnTo>
                  <a:lnTo>
                    <a:pt x="381101" y="1270"/>
                  </a:lnTo>
                  <a:close/>
                </a:path>
              </a:pathLst>
            </a:custGeom>
            <a:solidFill>
              <a:srgbClr val="DCCA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0738" y="988936"/>
            <a:ext cx="11765915" cy="1726564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marL="12700" marR="5080">
              <a:lnSpc>
                <a:spcPct val="79600"/>
              </a:lnSpc>
              <a:spcBef>
                <a:spcPts val="1639"/>
              </a:spcBef>
            </a:pPr>
            <a:r>
              <a:rPr sz="6200" b="1" spc="-320" dirty="0">
                <a:solidFill>
                  <a:srgbClr val="191919"/>
                </a:solidFill>
                <a:latin typeface="Tahoma"/>
                <a:cs typeface="Tahoma"/>
              </a:rPr>
              <a:t>Diamond</a:t>
            </a:r>
            <a:r>
              <a:rPr sz="6200" b="1" spc="165" dirty="0">
                <a:solidFill>
                  <a:srgbClr val="191919"/>
                </a:solidFill>
                <a:latin typeface="Tahoma"/>
                <a:cs typeface="Tahoma"/>
              </a:rPr>
              <a:t> </a:t>
            </a:r>
            <a:r>
              <a:rPr sz="6200" b="1" spc="-270" dirty="0">
                <a:solidFill>
                  <a:srgbClr val="191919"/>
                </a:solidFill>
                <a:latin typeface="Tahoma"/>
                <a:cs typeface="Tahoma"/>
              </a:rPr>
              <a:t>Price</a:t>
            </a:r>
            <a:r>
              <a:rPr sz="6200" b="1" spc="165" dirty="0">
                <a:solidFill>
                  <a:srgbClr val="191919"/>
                </a:solidFill>
                <a:latin typeface="Tahoma"/>
                <a:cs typeface="Tahoma"/>
              </a:rPr>
              <a:t> </a:t>
            </a:r>
            <a:r>
              <a:rPr sz="6200" b="1" spc="-155" dirty="0">
                <a:solidFill>
                  <a:srgbClr val="191919"/>
                </a:solidFill>
                <a:latin typeface="Tahoma"/>
                <a:cs typeface="Tahoma"/>
              </a:rPr>
              <a:t>Prediction</a:t>
            </a:r>
            <a:r>
              <a:rPr sz="6200" b="1" spc="170" dirty="0">
                <a:solidFill>
                  <a:srgbClr val="191919"/>
                </a:solidFill>
                <a:latin typeface="Tahoma"/>
                <a:cs typeface="Tahoma"/>
              </a:rPr>
              <a:t> </a:t>
            </a:r>
            <a:r>
              <a:rPr sz="6200" b="1" spc="-120" dirty="0">
                <a:solidFill>
                  <a:srgbClr val="191919"/>
                </a:solidFill>
                <a:latin typeface="Tahoma"/>
                <a:cs typeface="Tahoma"/>
              </a:rPr>
              <a:t>using </a:t>
            </a:r>
            <a:r>
              <a:rPr sz="6200" b="1" spc="-85" dirty="0">
                <a:solidFill>
                  <a:srgbClr val="191919"/>
                </a:solidFill>
                <a:latin typeface="Tahoma"/>
                <a:cs typeface="Tahoma"/>
              </a:rPr>
              <a:t>Machine</a:t>
            </a:r>
            <a:r>
              <a:rPr sz="6200" b="1" spc="-350" dirty="0">
                <a:solidFill>
                  <a:srgbClr val="191919"/>
                </a:solidFill>
                <a:latin typeface="Tahoma"/>
                <a:cs typeface="Tahoma"/>
              </a:rPr>
              <a:t> </a:t>
            </a:r>
            <a:r>
              <a:rPr sz="6200" b="1" spc="-45" dirty="0">
                <a:solidFill>
                  <a:srgbClr val="191919"/>
                </a:solidFill>
                <a:latin typeface="Tahoma"/>
                <a:cs typeface="Tahoma"/>
              </a:rPr>
              <a:t>learning</a:t>
            </a:r>
            <a:endParaRPr sz="6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79295" y="0"/>
            <a:ext cx="1055370" cy="512445"/>
          </a:xfrm>
          <a:custGeom>
            <a:avLst/>
            <a:gdLst/>
            <a:ahLst/>
            <a:cxnLst/>
            <a:rect l="l" t="t" r="r" b="b"/>
            <a:pathLst>
              <a:path w="1055370" h="512445">
                <a:moveTo>
                  <a:pt x="1055077" y="0"/>
                </a:moveTo>
                <a:lnTo>
                  <a:pt x="1055077" y="512051"/>
                </a:lnTo>
                <a:lnTo>
                  <a:pt x="527837" y="512051"/>
                </a:lnTo>
                <a:lnTo>
                  <a:pt x="0" y="512051"/>
                </a:lnTo>
                <a:lnTo>
                  <a:pt x="0" y="0"/>
                </a:lnTo>
              </a:path>
            </a:pathLst>
          </a:custGeom>
          <a:ln w="126015">
            <a:solidFill>
              <a:srgbClr val="DCCA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36492" y="5410530"/>
            <a:ext cx="4670425" cy="154305"/>
          </a:xfrm>
          <a:custGeom>
            <a:avLst/>
            <a:gdLst/>
            <a:ahLst/>
            <a:cxnLst/>
            <a:rect l="l" t="t" r="r" b="b"/>
            <a:pathLst>
              <a:path w="4670425" h="154304">
                <a:moveTo>
                  <a:pt x="50" y="0"/>
                </a:moveTo>
                <a:lnTo>
                  <a:pt x="0" y="152641"/>
                </a:lnTo>
                <a:lnTo>
                  <a:pt x="4669827" y="154114"/>
                </a:lnTo>
                <a:lnTo>
                  <a:pt x="4669878" y="1473"/>
                </a:lnTo>
                <a:lnTo>
                  <a:pt x="5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9368" y="673874"/>
            <a:ext cx="381635" cy="382270"/>
          </a:xfrm>
          <a:custGeom>
            <a:avLst/>
            <a:gdLst/>
            <a:ahLst/>
            <a:cxnLst/>
            <a:rect l="l" t="t" r="r" b="b"/>
            <a:pathLst>
              <a:path w="381634" h="382269">
                <a:moveTo>
                  <a:pt x="381101" y="1270"/>
                </a:moveTo>
                <a:lnTo>
                  <a:pt x="199707" y="1270"/>
                </a:lnTo>
                <a:lnTo>
                  <a:pt x="199707" y="0"/>
                </a:lnTo>
                <a:lnTo>
                  <a:pt x="596" y="0"/>
                </a:lnTo>
                <a:lnTo>
                  <a:pt x="596" y="1270"/>
                </a:lnTo>
                <a:lnTo>
                  <a:pt x="393" y="1270"/>
                </a:lnTo>
                <a:lnTo>
                  <a:pt x="393" y="191770"/>
                </a:lnTo>
                <a:lnTo>
                  <a:pt x="0" y="191770"/>
                </a:lnTo>
                <a:lnTo>
                  <a:pt x="0" y="381000"/>
                </a:lnTo>
                <a:lnTo>
                  <a:pt x="285038" y="381000"/>
                </a:lnTo>
                <a:lnTo>
                  <a:pt x="285038" y="382270"/>
                </a:lnTo>
                <a:lnTo>
                  <a:pt x="380504" y="382270"/>
                </a:lnTo>
                <a:lnTo>
                  <a:pt x="380504" y="381000"/>
                </a:lnTo>
                <a:lnTo>
                  <a:pt x="380707" y="381000"/>
                </a:lnTo>
                <a:lnTo>
                  <a:pt x="380707" y="191770"/>
                </a:lnTo>
                <a:lnTo>
                  <a:pt x="381101" y="191770"/>
                </a:lnTo>
                <a:lnTo>
                  <a:pt x="381101" y="127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0629" y="0"/>
            <a:ext cx="381635" cy="365125"/>
          </a:xfrm>
          <a:custGeom>
            <a:avLst/>
            <a:gdLst/>
            <a:ahLst/>
            <a:cxnLst/>
            <a:rect l="l" t="t" r="r" b="b"/>
            <a:pathLst>
              <a:path w="381634" h="365125">
                <a:moveTo>
                  <a:pt x="381471" y="0"/>
                </a:moveTo>
                <a:lnTo>
                  <a:pt x="768" y="0"/>
                </a:lnTo>
                <a:lnTo>
                  <a:pt x="0" y="364236"/>
                </a:lnTo>
                <a:lnTo>
                  <a:pt x="380704" y="365036"/>
                </a:lnTo>
                <a:lnTo>
                  <a:pt x="381471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6343" y="3461664"/>
            <a:ext cx="9096375" cy="490198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400" spc="-150" dirty="0">
                <a:solidFill>
                  <a:srgbClr val="191919"/>
                </a:solidFill>
                <a:latin typeface="Verdana"/>
                <a:cs typeface="Verdana"/>
              </a:rPr>
              <a:t>Presented</a:t>
            </a:r>
            <a:r>
              <a:rPr sz="4400" spc="-210" dirty="0">
                <a:solidFill>
                  <a:srgbClr val="191919"/>
                </a:solidFill>
                <a:latin typeface="Verdana"/>
                <a:cs typeface="Verdana"/>
              </a:rPr>
              <a:t> </a:t>
            </a:r>
            <a:r>
              <a:rPr sz="4400" spc="-25" dirty="0">
                <a:solidFill>
                  <a:srgbClr val="191919"/>
                </a:solidFill>
                <a:latin typeface="Verdana"/>
                <a:cs typeface="Verdana"/>
              </a:rPr>
              <a:t>by</a:t>
            </a:r>
            <a:endParaRPr sz="4400" dirty="0">
              <a:latin typeface="Verdana"/>
              <a:cs typeface="Verdana"/>
            </a:endParaRPr>
          </a:p>
          <a:p>
            <a:pPr marL="2867025">
              <a:lnSpc>
                <a:spcPct val="100000"/>
              </a:lnSpc>
              <a:spcBef>
                <a:spcPts val="4800"/>
              </a:spcBef>
            </a:pPr>
            <a:r>
              <a:rPr sz="4700" b="1" spc="-135" dirty="0">
                <a:solidFill>
                  <a:srgbClr val="191919"/>
                </a:solidFill>
                <a:latin typeface="Tahoma"/>
                <a:cs typeface="Tahoma"/>
              </a:rPr>
              <a:t>Ashutosh</a:t>
            </a:r>
            <a:r>
              <a:rPr sz="4700" b="1" spc="-185" dirty="0">
                <a:solidFill>
                  <a:srgbClr val="191919"/>
                </a:solidFill>
                <a:latin typeface="Tahoma"/>
                <a:cs typeface="Tahoma"/>
              </a:rPr>
              <a:t> </a:t>
            </a:r>
            <a:r>
              <a:rPr sz="4700" b="1" spc="-295" dirty="0">
                <a:solidFill>
                  <a:srgbClr val="191919"/>
                </a:solidFill>
                <a:latin typeface="Tahoma"/>
                <a:cs typeface="Tahoma"/>
              </a:rPr>
              <a:t>Kumar</a:t>
            </a:r>
            <a:endParaRPr sz="4700" dirty="0">
              <a:latin typeface="Tahoma"/>
              <a:cs typeface="Tahoma"/>
            </a:endParaRPr>
          </a:p>
          <a:p>
            <a:pPr marL="2867025">
              <a:lnSpc>
                <a:spcPct val="100000"/>
              </a:lnSpc>
              <a:spcBef>
                <a:spcPts val="1950"/>
              </a:spcBef>
            </a:pPr>
            <a:r>
              <a:rPr lang="en-IN" sz="4500" dirty="0">
                <a:latin typeface="Verdana"/>
                <a:cs typeface="Verdana"/>
              </a:rPr>
              <a:t>Roll no: 2205016</a:t>
            </a:r>
          </a:p>
          <a:p>
            <a:pPr marL="2867025">
              <a:lnSpc>
                <a:spcPct val="100000"/>
              </a:lnSpc>
              <a:spcBef>
                <a:spcPts val="1950"/>
              </a:spcBef>
            </a:pPr>
            <a:r>
              <a:rPr lang="en-IN" sz="4500" dirty="0">
                <a:latin typeface="Verdana"/>
                <a:cs typeface="Verdana"/>
              </a:rPr>
              <a:t>Branch: CSE-DS</a:t>
            </a:r>
          </a:p>
          <a:p>
            <a:pPr marL="2867025">
              <a:lnSpc>
                <a:spcPct val="100000"/>
              </a:lnSpc>
              <a:spcBef>
                <a:spcPts val="1950"/>
              </a:spcBef>
            </a:pPr>
            <a:r>
              <a:rPr lang="en-IN" sz="4500">
                <a:latin typeface="Verdana"/>
                <a:cs typeface="Verdana"/>
              </a:rPr>
              <a:t>Session: 2022-26</a:t>
            </a:r>
            <a:endParaRPr sz="4650" dirty="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5639" y="6102985"/>
            <a:ext cx="723265" cy="723265"/>
          </a:xfrm>
          <a:custGeom>
            <a:avLst/>
            <a:gdLst/>
            <a:ahLst/>
            <a:cxnLst/>
            <a:rect l="l" t="t" r="r" b="b"/>
            <a:pathLst>
              <a:path w="723265" h="723265">
                <a:moveTo>
                  <a:pt x="361826" y="723239"/>
                </a:moveTo>
                <a:lnTo>
                  <a:pt x="0" y="723239"/>
                </a:lnTo>
                <a:lnTo>
                  <a:pt x="0" y="0"/>
                </a:lnTo>
                <a:lnTo>
                  <a:pt x="723247" y="0"/>
                </a:lnTo>
                <a:lnTo>
                  <a:pt x="723247" y="723239"/>
                </a:lnTo>
                <a:lnTo>
                  <a:pt x="361826" y="723239"/>
                </a:lnTo>
                <a:close/>
              </a:path>
            </a:pathLst>
          </a:custGeom>
          <a:ln w="86381">
            <a:solidFill>
              <a:srgbClr val="DCCA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550516" y="367741"/>
            <a:ext cx="885190" cy="885190"/>
          </a:xfrm>
          <a:custGeom>
            <a:avLst/>
            <a:gdLst/>
            <a:ahLst/>
            <a:cxnLst/>
            <a:rect l="l" t="t" r="r" b="b"/>
            <a:pathLst>
              <a:path w="885190" h="885190">
                <a:moveTo>
                  <a:pt x="442722" y="884910"/>
                </a:moveTo>
                <a:lnTo>
                  <a:pt x="0" y="884910"/>
                </a:lnTo>
                <a:lnTo>
                  <a:pt x="0" y="0"/>
                </a:lnTo>
                <a:lnTo>
                  <a:pt x="884936" y="0"/>
                </a:lnTo>
                <a:lnTo>
                  <a:pt x="884936" y="884910"/>
                </a:lnTo>
                <a:lnTo>
                  <a:pt x="442722" y="884910"/>
                </a:lnTo>
                <a:close/>
              </a:path>
            </a:pathLst>
          </a:custGeom>
          <a:ln w="105690">
            <a:solidFill>
              <a:srgbClr val="DCCA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11732197" y="1961096"/>
            <a:ext cx="5095875" cy="8025130"/>
            <a:chOff x="11732197" y="1961096"/>
            <a:chExt cx="5095875" cy="802513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32197" y="1961096"/>
              <a:ext cx="5095875" cy="397995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18796" y="5942762"/>
              <a:ext cx="2308046" cy="19304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99952" y="7792580"/>
              <a:ext cx="2393032" cy="21932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72921" y="6465976"/>
              <a:ext cx="2480310" cy="2412746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2342248" y="9510849"/>
            <a:ext cx="741045" cy="741045"/>
          </a:xfrm>
          <a:custGeom>
            <a:avLst/>
            <a:gdLst/>
            <a:ahLst/>
            <a:cxnLst/>
            <a:rect l="l" t="t" r="r" b="b"/>
            <a:pathLst>
              <a:path w="741044" h="741045">
                <a:moveTo>
                  <a:pt x="741032" y="0"/>
                </a:moveTo>
                <a:lnTo>
                  <a:pt x="0" y="0"/>
                </a:lnTo>
                <a:lnTo>
                  <a:pt x="0" y="741015"/>
                </a:lnTo>
                <a:lnTo>
                  <a:pt x="370509" y="741015"/>
                </a:lnTo>
                <a:lnTo>
                  <a:pt x="741032" y="741015"/>
                </a:lnTo>
                <a:lnTo>
                  <a:pt x="741032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86225" y="9510849"/>
            <a:ext cx="741045" cy="741045"/>
          </a:xfrm>
          <a:custGeom>
            <a:avLst/>
            <a:gdLst/>
            <a:ahLst/>
            <a:cxnLst/>
            <a:rect l="l" t="t" r="r" b="b"/>
            <a:pathLst>
              <a:path w="741045" h="741045">
                <a:moveTo>
                  <a:pt x="741032" y="0"/>
                </a:moveTo>
                <a:lnTo>
                  <a:pt x="0" y="0"/>
                </a:lnTo>
                <a:lnTo>
                  <a:pt x="0" y="741015"/>
                </a:lnTo>
                <a:lnTo>
                  <a:pt x="370522" y="741015"/>
                </a:lnTo>
                <a:lnTo>
                  <a:pt x="741032" y="741015"/>
                </a:lnTo>
                <a:lnTo>
                  <a:pt x="741032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30203" y="9510849"/>
            <a:ext cx="741045" cy="741045"/>
          </a:xfrm>
          <a:custGeom>
            <a:avLst/>
            <a:gdLst/>
            <a:ahLst/>
            <a:cxnLst/>
            <a:rect l="l" t="t" r="r" b="b"/>
            <a:pathLst>
              <a:path w="741045" h="741045">
                <a:moveTo>
                  <a:pt x="741045" y="0"/>
                </a:moveTo>
                <a:lnTo>
                  <a:pt x="0" y="0"/>
                </a:lnTo>
                <a:lnTo>
                  <a:pt x="0" y="741015"/>
                </a:lnTo>
                <a:lnTo>
                  <a:pt x="370522" y="741015"/>
                </a:lnTo>
                <a:lnTo>
                  <a:pt x="741045" y="741015"/>
                </a:lnTo>
                <a:lnTo>
                  <a:pt x="741045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41852" y="0"/>
            <a:ext cx="1946275" cy="3541395"/>
          </a:xfrm>
          <a:custGeom>
            <a:avLst/>
            <a:gdLst/>
            <a:ahLst/>
            <a:cxnLst/>
            <a:rect l="l" t="t" r="r" b="b"/>
            <a:pathLst>
              <a:path w="1946275" h="3541395">
                <a:moveTo>
                  <a:pt x="1925955" y="0"/>
                </a:moveTo>
                <a:lnTo>
                  <a:pt x="1097915" y="0"/>
                </a:lnTo>
                <a:lnTo>
                  <a:pt x="0" y="745909"/>
                </a:lnTo>
                <a:lnTo>
                  <a:pt x="1946021" y="3540912"/>
                </a:lnTo>
                <a:lnTo>
                  <a:pt x="1925955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6234" y="8567991"/>
            <a:ext cx="1278255" cy="1278255"/>
          </a:xfrm>
          <a:custGeom>
            <a:avLst/>
            <a:gdLst/>
            <a:ahLst/>
            <a:cxnLst/>
            <a:rect l="l" t="t" r="r" b="b"/>
            <a:pathLst>
              <a:path w="1278255" h="1278254">
                <a:moveTo>
                  <a:pt x="639315" y="1277909"/>
                </a:moveTo>
                <a:lnTo>
                  <a:pt x="0" y="1277909"/>
                </a:lnTo>
                <a:lnTo>
                  <a:pt x="0" y="0"/>
                </a:lnTo>
                <a:lnTo>
                  <a:pt x="1277909" y="0"/>
                </a:lnTo>
                <a:lnTo>
                  <a:pt x="1277909" y="1277909"/>
                </a:lnTo>
                <a:lnTo>
                  <a:pt x="639315" y="1277909"/>
                </a:lnTo>
                <a:close/>
              </a:path>
            </a:pathLst>
          </a:custGeom>
          <a:ln w="152628">
            <a:solidFill>
              <a:srgbClr val="DCCA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6053" y="531165"/>
            <a:ext cx="106699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90" dirty="0">
                <a:solidFill>
                  <a:srgbClr val="191919"/>
                </a:solidFill>
                <a:latin typeface="Tahoma"/>
                <a:cs typeface="Tahoma"/>
              </a:rPr>
              <a:t>ML</a:t>
            </a:r>
            <a:r>
              <a:rPr sz="6000" b="1" spc="-320" dirty="0">
                <a:solidFill>
                  <a:srgbClr val="191919"/>
                </a:solidFill>
                <a:latin typeface="Tahoma"/>
                <a:cs typeface="Tahoma"/>
              </a:rPr>
              <a:t> </a:t>
            </a:r>
            <a:r>
              <a:rPr sz="6000" b="1" spc="-100" dirty="0">
                <a:solidFill>
                  <a:srgbClr val="191919"/>
                </a:solidFill>
                <a:latin typeface="Tahoma"/>
                <a:cs typeface="Tahoma"/>
              </a:rPr>
              <a:t>Algorithms</a:t>
            </a:r>
            <a:r>
              <a:rPr sz="6000" b="1" spc="-320" dirty="0">
                <a:solidFill>
                  <a:srgbClr val="191919"/>
                </a:solidFill>
                <a:latin typeface="Tahoma"/>
                <a:cs typeface="Tahoma"/>
              </a:rPr>
              <a:t> </a:t>
            </a:r>
            <a:r>
              <a:rPr sz="6000" b="1" spc="-155" dirty="0">
                <a:solidFill>
                  <a:srgbClr val="191919"/>
                </a:solidFill>
                <a:latin typeface="Tahoma"/>
                <a:cs typeface="Tahoma"/>
              </a:rPr>
              <a:t>for</a:t>
            </a:r>
            <a:r>
              <a:rPr sz="6000" b="1" spc="-315" dirty="0">
                <a:solidFill>
                  <a:srgbClr val="191919"/>
                </a:solidFill>
                <a:latin typeface="Tahoma"/>
                <a:cs typeface="Tahoma"/>
              </a:rPr>
              <a:t> </a:t>
            </a:r>
            <a:r>
              <a:rPr sz="6000" b="1" spc="-10" dirty="0">
                <a:solidFill>
                  <a:srgbClr val="191919"/>
                </a:solidFill>
                <a:latin typeface="Tahoma"/>
                <a:cs typeface="Tahoma"/>
              </a:rPr>
              <a:t>Prediction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3919" indent="-767715">
              <a:lnSpc>
                <a:spcPts val="5565"/>
              </a:lnSpc>
              <a:spcBef>
                <a:spcPts val="100"/>
              </a:spcBef>
              <a:buAutoNum type="arabicPeriod"/>
              <a:tabLst>
                <a:tab pos="883919" algn="l"/>
              </a:tabLst>
            </a:pPr>
            <a:r>
              <a:rPr spc="-95" dirty="0"/>
              <a:t>Linear</a:t>
            </a:r>
            <a:r>
              <a:rPr spc="-305" dirty="0"/>
              <a:t> </a:t>
            </a:r>
            <a:r>
              <a:rPr spc="-65" dirty="0"/>
              <a:t>Regression</a:t>
            </a:r>
          </a:p>
          <a:p>
            <a:pPr marL="883919" indent="-767715">
              <a:lnSpc>
                <a:spcPts val="5565"/>
              </a:lnSpc>
              <a:buAutoNum type="arabicPeriod"/>
              <a:tabLst>
                <a:tab pos="883919" algn="l"/>
              </a:tabLst>
            </a:pPr>
            <a:r>
              <a:rPr spc="-70" dirty="0"/>
              <a:t>Ridge</a:t>
            </a:r>
            <a:r>
              <a:rPr spc="-315" dirty="0"/>
              <a:t> </a:t>
            </a:r>
            <a:r>
              <a:rPr spc="-60" dirty="0"/>
              <a:t>Regression</a:t>
            </a:r>
          </a:p>
          <a:p>
            <a:pPr marL="883919" indent="-767715">
              <a:lnSpc>
                <a:spcPts val="5565"/>
              </a:lnSpc>
              <a:spcBef>
                <a:spcPts val="45"/>
              </a:spcBef>
              <a:buAutoNum type="arabicPeriod"/>
              <a:tabLst>
                <a:tab pos="883919" algn="l"/>
              </a:tabLst>
            </a:pPr>
            <a:r>
              <a:rPr spc="-130" dirty="0"/>
              <a:t>Lasso</a:t>
            </a:r>
            <a:r>
              <a:rPr spc="-275" dirty="0"/>
              <a:t> </a:t>
            </a:r>
            <a:r>
              <a:rPr spc="-65" dirty="0"/>
              <a:t>Regression</a:t>
            </a:r>
          </a:p>
          <a:p>
            <a:pPr marL="883919" indent="-767715">
              <a:lnSpc>
                <a:spcPts val="5565"/>
              </a:lnSpc>
              <a:buAutoNum type="arabicPeriod"/>
              <a:tabLst>
                <a:tab pos="883919" algn="l"/>
              </a:tabLst>
            </a:pPr>
            <a:r>
              <a:rPr spc="-170" dirty="0"/>
              <a:t>Decision</a:t>
            </a:r>
            <a:r>
              <a:rPr spc="-204" dirty="0"/>
              <a:t> </a:t>
            </a:r>
            <a:r>
              <a:rPr spc="-175" dirty="0"/>
              <a:t>Tree</a:t>
            </a:r>
            <a:r>
              <a:rPr spc="-204" dirty="0"/>
              <a:t> </a:t>
            </a:r>
            <a:r>
              <a:rPr spc="-70" dirty="0"/>
              <a:t>Regressor</a:t>
            </a:r>
          </a:p>
          <a:p>
            <a:pPr marL="146685">
              <a:lnSpc>
                <a:spcPct val="100000"/>
              </a:lnSpc>
              <a:spcBef>
                <a:spcPts val="550"/>
              </a:spcBef>
            </a:pPr>
            <a:r>
              <a:rPr sz="6150" b="1" spc="-305" dirty="0">
                <a:latin typeface="Tahoma"/>
                <a:cs typeface="Tahoma"/>
              </a:rPr>
              <a:t>Recommendations:</a:t>
            </a:r>
            <a:endParaRPr sz="6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205"/>
              </a:spcBef>
            </a:pPr>
            <a:r>
              <a:rPr sz="5550" dirty="0"/>
              <a:t>-</a:t>
            </a:r>
            <a:r>
              <a:rPr sz="5550" spc="-185" dirty="0"/>
              <a:t> </a:t>
            </a:r>
            <a:r>
              <a:rPr sz="5550" spc="-275" dirty="0"/>
              <a:t>Use</a:t>
            </a:r>
            <a:r>
              <a:rPr sz="5550" spc="-180" dirty="0"/>
              <a:t> </a:t>
            </a:r>
            <a:r>
              <a:rPr sz="5550" spc="-165" dirty="0"/>
              <a:t>Ensemble</a:t>
            </a:r>
            <a:r>
              <a:rPr sz="5550" spc="-180" dirty="0"/>
              <a:t> </a:t>
            </a:r>
            <a:r>
              <a:rPr sz="5550" spc="-70" dirty="0"/>
              <a:t>learning</a:t>
            </a:r>
            <a:r>
              <a:rPr sz="5550" spc="-180" dirty="0"/>
              <a:t> </a:t>
            </a:r>
            <a:r>
              <a:rPr sz="5550" spc="-10" dirty="0"/>
              <a:t>technique</a:t>
            </a:r>
            <a:endParaRPr sz="5550"/>
          </a:p>
          <a:p>
            <a:pPr marL="669925" marR="5080">
              <a:lnSpc>
                <a:spcPct val="101499"/>
              </a:lnSpc>
              <a:spcBef>
                <a:spcPts val="1685"/>
              </a:spcBef>
            </a:pPr>
            <a:r>
              <a:rPr sz="4250" spc="-25" dirty="0"/>
              <a:t>includes</a:t>
            </a:r>
            <a:r>
              <a:rPr sz="4250" spc="-195" dirty="0"/>
              <a:t> </a:t>
            </a:r>
            <a:r>
              <a:rPr sz="4250" spc="-60" dirty="0"/>
              <a:t>algorithms</a:t>
            </a:r>
            <a:r>
              <a:rPr sz="4250" spc="-195" dirty="0"/>
              <a:t> </a:t>
            </a:r>
            <a:r>
              <a:rPr sz="4250" dirty="0"/>
              <a:t>like</a:t>
            </a:r>
            <a:r>
              <a:rPr sz="4250" spc="-190" dirty="0"/>
              <a:t> </a:t>
            </a:r>
            <a:r>
              <a:rPr sz="4250" spc="-140" dirty="0"/>
              <a:t>Random</a:t>
            </a:r>
            <a:r>
              <a:rPr sz="4250" spc="-195" dirty="0"/>
              <a:t> </a:t>
            </a:r>
            <a:r>
              <a:rPr sz="4250" spc="-175" dirty="0"/>
              <a:t>Forest,</a:t>
            </a:r>
            <a:r>
              <a:rPr sz="4250" spc="-195" dirty="0"/>
              <a:t> </a:t>
            </a:r>
            <a:r>
              <a:rPr sz="4250" spc="-135" dirty="0"/>
              <a:t>Gradient</a:t>
            </a:r>
            <a:r>
              <a:rPr sz="4250" spc="-190" dirty="0"/>
              <a:t> </a:t>
            </a:r>
            <a:r>
              <a:rPr sz="4250" spc="-10" dirty="0"/>
              <a:t>Boosting </a:t>
            </a:r>
            <a:r>
              <a:rPr sz="4250" spc="-175" dirty="0"/>
              <a:t>(XGBoost,</a:t>
            </a:r>
            <a:r>
              <a:rPr sz="4250" spc="-170" dirty="0"/>
              <a:t> </a:t>
            </a:r>
            <a:r>
              <a:rPr sz="4250" spc="-140" dirty="0"/>
              <a:t>CatBoost),</a:t>
            </a:r>
            <a:r>
              <a:rPr sz="4250" spc="-165" dirty="0"/>
              <a:t> </a:t>
            </a:r>
            <a:r>
              <a:rPr sz="4250" spc="-150" dirty="0"/>
              <a:t>AdaBoost,</a:t>
            </a:r>
            <a:r>
              <a:rPr sz="4250" spc="-170" dirty="0"/>
              <a:t> </a:t>
            </a:r>
            <a:r>
              <a:rPr sz="4250" spc="-10" dirty="0"/>
              <a:t>Stacking</a:t>
            </a:r>
            <a:endParaRPr sz="42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48568" y="2941406"/>
            <a:ext cx="5039995" cy="7345680"/>
          </a:xfrm>
          <a:custGeom>
            <a:avLst/>
            <a:gdLst/>
            <a:ahLst/>
            <a:cxnLst/>
            <a:rect l="l" t="t" r="r" b="b"/>
            <a:pathLst>
              <a:path w="5039994" h="7345680">
                <a:moveTo>
                  <a:pt x="5039481" y="0"/>
                </a:moveTo>
                <a:lnTo>
                  <a:pt x="0" y="7345591"/>
                </a:lnTo>
                <a:lnTo>
                  <a:pt x="5039481" y="7345591"/>
                </a:lnTo>
                <a:lnTo>
                  <a:pt x="5039481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136" y="701040"/>
            <a:ext cx="4230624" cy="12618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62061" y="648703"/>
            <a:ext cx="9372600" cy="38925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26099"/>
              </a:lnSpc>
              <a:spcBef>
                <a:spcPts val="125"/>
              </a:spcBef>
            </a:pP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Numerous</a:t>
            </a:r>
            <a:r>
              <a:rPr sz="3350" spc="-3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companies</a:t>
            </a:r>
            <a:r>
              <a:rPr sz="3350" spc="-3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-10" dirty="0">
                <a:solidFill>
                  <a:srgbClr val="191919"/>
                </a:solidFill>
                <a:latin typeface="Arial MT"/>
                <a:cs typeface="Arial MT"/>
              </a:rPr>
              <a:t>have</a:t>
            </a:r>
            <a:r>
              <a:rPr sz="3350" spc="-3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-10" dirty="0">
                <a:solidFill>
                  <a:srgbClr val="191919"/>
                </a:solidFill>
                <a:latin typeface="Arial MT"/>
                <a:cs typeface="Arial MT"/>
              </a:rPr>
              <a:t>successfully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implemented</a:t>
            </a:r>
            <a:r>
              <a:rPr sz="3350" spc="-3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machine</a:t>
            </a:r>
            <a:r>
              <a:rPr sz="3350" spc="-2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learning</a:t>
            </a:r>
            <a:r>
              <a:rPr sz="3350" spc="-2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algorithms</a:t>
            </a:r>
            <a:r>
              <a:rPr sz="3350" spc="-25" dirty="0">
                <a:solidFill>
                  <a:srgbClr val="191919"/>
                </a:solidFill>
                <a:latin typeface="Arial MT"/>
                <a:cs typeface="Arial MT"/>
              </a:rPr>
              <a:t> for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diamond</a:t>
            </a:r>
            <a:r>
              <a:rPr sz="3350" spc="-9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price</a:t>
            </a:r>
            <a:r>
              <a:rPr sz="3350" spc="-8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prediction.</a:t>
            </a:r>
            <a:r>
              <a:rPr sz="3350" spc="-8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These</a:t>
            </a:r>
            <a:r>
              <a:rPr sz="3350" spc="-9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-10" dirty="0">
                <a:solidFill>
                  <a:srgbClr val="191919"/>
                </a:solidFill>
                <a:latin typeface="Arial MT"/>
                <a:cs typeface="Arial MT"/>
              </a:rPr>
              <a:t>implementations have</a:t>
            </a:r>
            <a:r>
              <a:rPr sz="3350" spc="-15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led</a:t>
            </a:r>
            <a:r>
              <a:rPr sz="3350" spc="-15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55" dirty="0">
                <a:solidFill>
                  <a:srgbClr val="191919"/>
                </a:solidFill>
                <a:latin typeface="Arial MT"/>
                <a:cs typeface="Arial MT"/>
              </a:rPr>
              <a:t>to</a:t>
            </a:r>
            <a:r>
              <a:rPr sz="3350" spc="-15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improved</a:t>
            </a:r>
            <a:r>
              <a:rPr sz="3350" spc="-15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pricing</a:t>
            </a:r>
            <a:r>
              <a:rPr sz="3350" spc="-14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strategies,</a:t>
            </a:r>
            <a:r>
              <a:rPr sz="3350" spc="-15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-10" dirty="0">
                <a:solidFill>
                  <a:srgbClr val="191919"/>
                </a:solidFill>
                <a:latin typeface="Arial MT"/>
                <a:cs typeface="Arial MT"/>
              </a:rPr>
              <a:t>enhanced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customer</a:t>
            </a:r>
            <a:r>
              <a:rPr sz="3350" spc="-12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satisfaction,</a:t>
            </a:r>
            <a:r>
              <a:rPr sz="3350" spc="-4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and</a:t>
            </a:r>
            <a:r>
              <a:rPr sz="3350" spc="-4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increased</a:t>
            </a:r>
            <a:r>
              <a:rPr sz="3350" spc="-4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-10" dirty="0">
                <a:solidFill>
                  <a:srgbClr val="191919"/>
                </a:solidFill>
                <a:latin typeface="Arial MT"/>
                <a:cs typeface="Arial MT"/>
              </a:rPr>
              <a:t>profitability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in</a:t>
            </a:r>
            <a:r>
              <a:rPr sz="3350" spc="-10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the</a:t>
            </a:r>
            <a:r>
              <a:rPr sz="3350" spc="-10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diamond</a:t>
            </a:r>
            <a:r>
              <a:rPr sz="3350" spc="-10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-10" dirty="0">
                <a:solidFill>
                  <a:srgbClr val="191919"/>
                </a:solidFill>
                <a:latin typeface="Arial MT"/>
                <a:cs typeface="Arial MT"/>
              </a:rPr>
              <a:t>market.</a:t>
            </a:r>
            <a:endParaRPr sz="33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2043" y="2025574"/>
            <a:ext cx="5377959" cy="72674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8031" y="682752"/>
            <a:ext cx="7223759" cy="16398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27871" y="3073438"/>
            <a:ext cx="7869555" cy="54451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85"/>
              </a:spcBef>
            </a:pPr>
            <a:r>
              <a:rPr sz="3550" spc="-20" dirty="0">
                <a:solidFill>
                  <a:srgbClr val="191919"/>
                </a:solidFill>
                <a:latin typeface="Arial MT"/>
                <a:cs typeface="Arial MT"/>
              </a:rPr>
              <a:t>In</a:t>
            </a:r>
            <a:r>
              <a:rPr sz="3550" spc="-114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dirty="0">
                <a:solidFill>
                  <a:srgbClr val="191919"/>
                </a:solidFill>
                <a:latin typeface="Arial MT"/>
                <a:cs typeface="Arial MT"/>
              </a:rPr>
              <a:t>conclusion,</a:t>
            </a:r>
            <a:r>
              <a:rPr sz="3550" spc="-114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spc="-25" dirty="0">
                <a:solidFill>
                  <a:srgbClr val="191919"/>
                </a:solidFill>
                <a:latin typeface="Arial MT"/>
                <a:cs typeface="Arial MT"/>
              </a:rPr>
              <a:t>leveraging</a:t>
            </a:r>
            <a:r>
              <a:rPr sz="3550" spc="-11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spc="-10" dirty="0">
                <a:solidFill>
                  <a:srgbClr val="191919"/>
                </a:solidFill>
                <a:latin typeface="Arial MT"/>
                <a:cs typeface="Arial MT"/>
              </a:rPr>
              <a:t>machine learning</a:t>
            </a:r>
            <a:r>
              <a:rPr sz="3550" spc="-16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dirty="0">
                <a:solidFill>
                  <a:srgbClr val="191919"/>
                </a:solidFill>
                <a:latin typeface="Arial MT"/>
                <a:cs typeface="Arial MT"/>
              </a:rPr>
              <a:t>algorithms</a:t>
            </a:r>
            <a:r>
              <a:rPr sz="3550" spc="-15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dirty="0">
                <a:solidFill>
                  <a:srgbClr val="191919"/>
                </a:solidFill>
                <a:latin typeface="Arial MT"/>
                <a:cs typeface="Arial MT"/>
              </a:rPr>
              <a:t>for</a:t>
            </a:r>
            <a:r>
              <a:rPr sz="35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dirty="0">
                <a:solidFill>
                  <a:srgbClr val="191919"/>
                </a:solidFill>
                <a:latin typeface="Arial MT"/>
                <a:cs typeface="Arial MT"/>
              </a:rPr>
              <a:t>diamond</a:t>
            </a:r>
            <a:r>
              <a:rPr sz="3550" spc="-15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spc="-10" dirty="0">
                <a:solidFill>
                  <a:srgbClr val="191919"/>
                </a:solidFill>
                <a:latin typeface="Arial MT"/>
                <a:cs typeface="Arial MT"/>
              </a:rPr>
              <a:t>price </a:t>
            </a:r>
            <a:r>
              <a:rPr sz="3550" dirty="0">
                <a:solidFill>
                  <a:srgbClr val="191919"/>
                </a:solidFill>
                <a:latin typeface="Arial MT"/>
                <a:cs typeface="Arial MT"/>
              </a:rPr>
              <a:t>prediction</a:t>
            </a:r>
            <a:r>
              <a:rPr sz="3550" spc="-15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spc="-10" dirty="0">
                <a:solidFill>
                  <a:srgbClr val="191919"/>
                </a:solidFill>
                <a:latin typeface="Arial MT"/>
                <a:cs typeface="Arial MT"/>
              </a:rPr>
              <a:t>offers</a:t>
            </a:r>
            <a:r>
              <a:rPr sz="3550" spc="-15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dirty="0">
                <a:solidFill>
                  <a:srgbClr val="191919"/>
                </a:solidFill>
                <a:latin typeface="Arial MT"/>
                <a:cs typeface="Arial MT"/>
              </a:rPr>
              <a:t>significant</a:t>
            </a:r>
            <a:r>
              <a:rPr sz="3550" spc="-15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dirty="0">
                <a:solidFill>
                  <a:srgbClr val="191919"/>
                </a:solidFill>
                <a:latin typeface="Arial MT"/>
                <a:cs typeface="Arial MT"/>
              </a:rPr>
              <a:t>benefits.</a:t>
            </a:r>
            <a:r>
              <a:rPr sz="3550" spc="-15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spc="-25" dirty="0">
                <a:solidFill>
                  <a:srgbClr val="191919"/>
                </a:solidFill>
                <a:latin typeface="Arial MT"/>
                <a:cs typeface="Arial MT"/>
              </a:rPr>
              <a:t>As </a:t>
            </a:r>
            <a:r>
              <a:rPr sz="3550" dirty="0">
                <a:solidFill>
                  <a:srgbClr val="191919"/>
                </a:solidFill>
                <a:latin typeface="Arial MT"/>
                <a:cs typeface="Arial MT"/>
              </a:rPr>
              <a:t>technology</a:t>
            </a:r>
            <a:r>
              <a:rPr sz="3550" spc="-16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spc="-10" dirty="0">
                <a:solidFill>
                  <a:srgbClr val="191919"/>
                </a:solidFill>
                <a:latin typeface="Arial MT"/>
                <a:cs typeface="Arial MT"/>
              </a:rPr>
              <a:t>advances,</a:t>
            </a:r>
            <a:r>
              <a:rPr sz="3550" spc="-16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spc="-35" dirty="0">
                <a:solidFill>
                  <a:srgbClr val="191919"/>
                </a:solidFill>
                <a:latin typeface="Arial MT"/>
                <a:cs typeface="Arial MT"/>
              </a:rPr>
              <a:t>we</a:t>
            </a:r>
            <a:r>
              <a:rPr sz="3550" spc="-16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dirty="0">
                <a:solidFill>
                  <a:srgbClr val="191919"/>
                </a:solidFill>
                <a:latin typeface="Arial MT"/>
                <a:cs typeface="Arial MT"/>
              </a:rPr>
              <a:t>can</a:t>
            </a:r>
            <a:r>
              <a:rPr sz="3550" spc="-16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spc="-10" dirty="0">
                <a:solidFill>
                  <a:srgbClr val="191919"/>
                </a:solidFill>
                <a:latin typeface="Arial MT"/>
                <a:cs typeface="Arial MT"/>
              </a:rPr>
              <a:t>expect </a:t>
            </a:r>
            <a:r>
              <a:rPr sz="3550" dirty="0">
                <a:solidFill>
                  <a:srgbClr val="191919"/>
                </a:solidFill>
                <a:latin typeface="Arial MT"/>
                <a:cs typeface="Arial MT"/>
              </a:rPr>
              <a:t>more</a:t>
            </a:r>
            <a:r>
              <a:rPr sz="3550" spc="-9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dirty="0">
                <a:solidFill>
                  <a:srgbClr val="191919"/>
                </a:solidFill>
                <a:latin typeface="Arial MT"/>
                <a:cs typeface="Arial MT"/>
              </a:rPr>
              <a:t>sophisticated</a:t>
            </a:r>
            <a:r>
              <a:rPr sz="3550" spc="-9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dirty="0">
                <a:solidFill>
                  <a:srgbClr val="191919"/>
                </a:solidFill>
                <a:latin typeface="Arial MT"/>
                <a:cs typeface="Arial MT"/>
              </a:rPr>
              <a:t>models</a:t>
            </a:r>
            <a:r>
              <a:rPr sz="3550" spc="-9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dirty="0">
                <a:solidFill>
                  <a:srgbClr val="191919"/>
                </a:solidFill>
                <a:latin typeface="Arial MT"/>
                <a:cs typeface="Arial MT"/>
              </a:rPr>
              <a:t>that</a:t>
            </a:r>
            <a:r>
              <a:rPr sz="3550" spc="-9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spc="-10" dirty="0">
                <a:solidFill>
                  <a:srgbClr val="191919"/>
                </a:solidFill>
                <a:latin typeface="Arial MT"/>
                <a:cs typeface="Arial MT"/>
              </a:rPr>
              <a:t>provide </a:t>
            </a:r>
            <a:r>
              <a:rPr sz="3550" spc="-25" dirty="0">
                <a:solidFill>
                  <a:srgbClr val="191919"/>
                </a:solidFill>
                <a:latin typeface="Arial MT"/>
                <a:cs typeface="Arial MT"/>
              </a:rPr>
              <a:t>even</a:t>
            </a:r>
            <a:r>
              <a:rPr sz="3550" spc="-204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spc="-25" dirty="0">
                <a:solidFill>
                  <a:srgbClr val="191919"/>
                </a:solidFill>
                <a:latin typeface="Arial MT"/>
                <a:cs typeface="Arial MT"/>
              </a:rPr>
              <a:t>greater</a:t>
            </a:r>
            <a:r>
              <a:rPr sz="3550" spc="-27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dirty="0">
                <a:solidFill>
                  <a:srgbClr val="191919"/>
                </a:solidFill>
                <a:latin typeface="Arial MT"/>
                <a:cs typeface="Arial MT"/>
              </a:rPr>
              <a:t>accuracy</a:t>
            </a:r>
            <a:r>
              <a:rPr sz="3550" spc="-20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dirty="0">
                <a:solidFill>
                  <a:srgbClr val="191919"/>
                </a:solidFill>
                <a:latin typeface="Arial MT"/>
                <a:cs typeface="Arial MT"/>
              </a:rPr>
              <a:t>and</a:t>
            </a:r>
            <a:r>
              <a:rPr sz="3550" spc="-204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spc="-10" dirty="0">
                <a:solidFill>
                  <a:srgbClr val="191919"/>
                </a:solidFill>
                <a:latin typeface="Arial MT"/>
                <a:cs typeface="Arial MT"/>
              </a:rPr>
              <a:t>insights, </a:t>
            </a:r>
            <a:r>
              <a:rPr sz="3550" dirty="0">
                <a:solidFill>
                  <a:srgbClr val="191919"/>
                </a:solidFill>
                <a:latin typeface="Arial MT"/>
                <a:cs typeface="Arial MT"/>
              </a:rPr>
              <a:t>shaping</a:t>
            </a:r>
            <a:r>
              <a:rPr sz="3550" spc="-21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dirty="0">
                <a:solidFill>
                  <a:srgbClr val="191919"/>
                </a:solidFill>
                <a:latin typeface="Arial MT"/>
                <a:cs typeface="Arial MT"/>
              </a:rPr>
              <a:t>the</a:t>
            </a:r>
            <a:r>
              <a:rPr sz="3550" spc="-21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dirty="0">
                <a:solidFill>
                  <a:srgbClr val="191919"/>
                </a:solidFill>
                <a:latin typeface="Arial MT"/>
                <a:cs typeface="Arial MT"/>
              </a:rPr>
              <a:t>future</a:t>
            </a:r>
            <a:r>
              <a:rPr sz="3550" spc="-204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dirty="0">
                <a:solidFill>
                  <a:srgbClr val="191919"/>
                </a:solidFill>
                <a:latin typeface="Arial MT"/>
                <a:cs typeface="Arial MT"/>
              </a:rPr>
              <a:t>of</a:t>
            </a:r>
            <a:r>
              <a:rPr sz="3550" spc="-21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dirty="0">
                <a:solidFill>
                  <a:srgbClr val="191919"/>
                </a:solidFill>
                <a:latin typeface="Arial MT"/>
                <a:cs typeface="Arial MT"/>
              </a:rPr>
              <a:t>the</a:t>
            </a:r>
            <a:r>
              <a:rPr sz="3550" spc="-21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50" spc="-10" dirty="0">
                <a:solidFill>
                  <a:srgbClr val="191919"/>
                </a:solidFill>
                <a:latin typeface="Arial MT"/>
                <a:cs typeface="Arial MT"/>
              </a:rPr>
              <a:t>diamond industry.</a:t>
            </a:r>
            <a:endParaRPr sz="355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659984" y="6257099"/>
            <a:ext cx="628015" cy="1278255"/>
          </a:xfrm>
          <a:custGeom>
            <a:avLst/>
            <a:gdLst/>
            <a:ahLst/>
            <a:cxnLst/>
            <a:rect l="l" t="t" r="r" b="b"/>
            <a:pathLst>
              <a:path w="628015" h="1278254">
                <a:moveTo>
                  <a:pt x="628007" y="1277912"/>
                </a:moveTo>
                <a:lnTo>
                  <a:pt x="0" y="1277912"/>
                </a:lnTo>
                <a:lnTo>
                  <a:pt x="0" y="0"/>
                </a:lnTo>
                <a:lnTo>
                  <a:pt x="628007" y="0"/>
                </a:lnTo>
              </a:path>
            </a:pathLst>
          </a:custGeom>
          <a:ln w="152628">
            <a:solidFill>
              <a:srgbClr val="DCCA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2927172"/>
            <a:ext cx="7021195" cy="7360920"/>
          </a:xfrm>
          <a:custGeom>
            <a:avLst/>
            <a:gdLst/>
            <a:ahLst/>
            <a:cxnLst/>
            <a:rect l="l" t="t" r="r" b="b"/>
            <a:pathLst>
              <a:path w="7021195" h="7360920">
                <a:moveTo>
                  <a:pt x="6640817" y="4555985"/>
                </a:moveTo>
                <a:lnTo>
                  <a:pt x="0" y="0"/>
                </a:lnTo>
                <a:lnTo>
                  <a:pt x="0" y="7360602"/>
                </a:lnTo>
                <a:lnTo>
                  <a:pt x="4736160" y="7360602"/>
                </a:lnTo>
                <a:lnTo>
                  <a:pt x="6640817" y="4561383"/>
                </a:lnTo>
                <a:lnTo>
                  <a:pt x="6640817" y="4555985"/>
                </a:lnTo>
                <a:close/>
              </a:path>
              <a:path w="7021195" h="7360920">
                <a:moveTo>
                  <a:pt x="7020598" y="7326757"/>
                </a:moveTo>
                <a:lnTo>
                  <a:pt x="6471958" y="7326757"/>
                </a:lnTo>
                <a:lnTo>
                  <a:pt x="6471958" y="7359828"/>
                </a:lnTo>
                <a:lnTo>
                  <a:pt x="7020598" y="7359828"/>
                </a:lnTo>
                <a:lnTo>
                  <a:pt x="7020598" y="7326757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67002" y="10253928"/>
            <a:ext cx="548640" cy="33655"/>
          </a:xfrm>
          <a:custGeom>
            <a:avLst/>
            <a:gdLst/>
            <a:ahLst/>
            <a:cxnLst/>
            <a:rect l="l" t="t" r="r" b="b"/>
            <a:pathLst>
              <a:path w="548640" h="33654">
                <a:moveTo>
                  <a:pt x="548639" y="0"/>
                </a:moveTo>
                <a:lnTo>
                  <a:pt x="0" y="0"/>
                </a:lnTo>
                <a:lnTo>
                  <a:pt x="0" y="33069"/>
                </a:lnTo>
                <a:lnTo>
                  <a:pt x="548639" y="33069"/>
                </a:lnTo>
                <a:lnTo>
                  <a:pt x="548639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62034" y="10253928"/>
            <a:ext cx="548640" cy="33655"/>
          </a:xfrm>
          <a:custGeom>
            <a:avLst/>
            <a:gdLst/>
            <a:ahLst/>
            <a:cxnLst/>
            <a:rect l="l" t="t" r="r" b="b"/>
            <a:pathLst>
              <a:path w="548640" h="33654">
                <a:moveTo>
                  <a:pt x="548639" y="0"/>
                </a:moveTo>
                <a:lnTo>
                  <a:pt x="0" y="0"/>
                </a:lnTo>
                <a:lnTo>
                  <a:pt x="0" y="33069"/>
                </a:lnTo>
                <a:lnTo>
                  <a:pt x="548639" y="33069"/>
                </a:lnTo>
                <a:lnTo>
                  <a:pt x="548639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33481" y="69312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27" y="0"/>
                </a:moveTo>
                <a:lnTo>
                  <a:pt x="0" y="0"/>
                </a:lnTo>
                <a:lnTo>
                  <a:pt x="0" y="548576"/>
                </a:lnTo>
                <a:lnTo>
                  <a:pt x="274307" y="548576"/>
                </a:lnTo>
                <a:lnTo>
                  <a:pt x="548627" y="548576"/>
                </a:lnTo>
                <a:lnTo>
                  <a:pt x="548627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28514" y="69312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27" y="0"/>
                </a:moveTo>
                <a:lnTo>
                  <a:pt x="0" y="0"/>
                </a:lnTo>
                <a:lnTo>
                  <a:pt x="0" y="548576"/>
                </a:lnTo>
                <a:lnTo>
                  <a:pt x="274320" y="548576"/>
                </a:lnTo>
                <a:lnTo>
                  <a:pt x="548627" y="548576"/>
                </a:lnTo>
                <a:lnTo>
                  <a:pt x="548627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23546" y="69312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40" y="0"/>
                </a:moveTo>
                <a:lnTo>
                  <a:pt x="0" y="0"/>
                </a:lnTo>
                <a:lnTo>
                  <a:pt x="0" y="548576"/>
                </a:lnTo>
                <a:lnTo>
                  <a:pt x="274320" y="548576"/>
                </a:lnTo>
                <a:lnTo>
                  <a:pt x="548640" y="548576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1398" y="8855202"/>
            <a:ext cx="2230120" cy="154305"/>
          </a:xfrm>
          <a:custGeom>
            <a:avLst/>
            <a:gdLst/>
            <a:ahLst/>
            <a:cxnLst/>
            <a:rect l="l" t="t" r="r" b="b"/>
            <a:pathLst>
              <a:path w="2230120" h="154304">
                <a:moveTo>
                  <a:pt x="101" y="0"/>
                </a:moveTo>
                <a:lnTo>
                  <a:pt x="0" y="152628"/>
                </a:lnTo>
                <a:lnTo>
                  <a:pt x="2229840" y="154076"/>
                </a:lnTo>
                <a:lnTo>
                  <a:pt x="2229942" y="1435"/>
                </a:lnTo>
                <a:lnTo>
                  <a:pt x="101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 indent="1905">
              <a:lnSpc>
                <a:spcPts val="16720"/>
              </a:lnSpc>
              <a:spcBef>
                <a:spcPts val="520"/>
              </a:spcBef>
            </a:pPr>
            <a:r>
              <a:rPr sz="14000" spc="645" dirty="0">
                <a:solidFill>
                  <a:srgbClr val="191919"/>
                </a:solidFill>
                <a:latin typeface="Georgia"/>
                <a:cs typeface="Georgia"/>
              </a:rPr>
              <a:t>Thank </a:t>
            </a:r>
            <a:r>
              <a:rPr sz="14000" spc="-985" dirty="0">
                <a:solidFill>
                  <a:srgbClr val="191919"/>
                </a:solidFill>
                <a:latin typeface="Georgia"/>
                <a:cs typeface="Georgia"/>
              </a:rPr>
              <a:t>Y</a:t>
            </a:r>
            <a:r>
              <a:rPr sz="14000" spc="295" dirty="0">
                <a:solidFill>
                  <a:srgbClr val="191919"/>
                </a:solidFill>
                <a:latin typeface="Georgia"/>
                <a:cs typeface="Georgia"/>
              </a:rPr>
              <a:t>ou</a:t>
            </a:r>
            <a:r>
              <a:rPr sz="14000" spc="315" dirty="0">
                <a:solidFill>
                  <a:srgbClr val="191919"/>
                </a:solidFill>
                <a:latin typeface="Georgia"/>
                <a:cs typeface="Georgia"/>
              </a:rPr>
              <a:t>!</a:t>
            </a:r>
            <a:endParaRPr sz="140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1701" y="5646344"/>
            <a:ext cx="58521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191919"/>
                </a:solidFill>
                <a:latin typeface="Tahoma"/>
                <a:cs typeface="Tahoma"/>
              </a:rPr>
              <a:t>Any</a:t>
            </a:r>
            <a:r>
              <a:rPr sz="6000" b="1" spc="-320" dirty="0">
                <a:solidFill>
                  <a:srgbClr val="191919"/>
                </a:solidFill>
                <a:latin typeface="Tahoma"/>
                <a:cs typeface="Tahoma"/>
              </a:rPr>
              <a:t> </a:t>
            </a:r>
            <a:r>
              <a:rPr sz="6000" b="1" spc="-45" dirty="0">
                <a:solidFill>
                  <a:srgbClr val="191919"/>
                </a:solidFill>
                <a:latin typeface="Tahoma"/>
                <a:cs typeface="Tahoma"/>
              </a:rPr>
              <a:t>Questions?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974829" y="1444701"/>
            <a:ext cx="6313170" cy="8842375"/>
            <a:chOff x="11974829" y="1444701"/>
            <a:chExt cx="6313170" cy="8842375"/>
          </a:xfrm>
        </p:grpSpPr>
        <p:sp>
          <p:nvSpPr>
            <p:cNvPr id="5" name="object 5"/>
            <p:cNvSpPr/>
            <p:nvPr/>
          </p:nvSpPr>
          <p:spPr>
            <a:xfrm>
              <a:off x="11974829" y="2142350"/>
              <a:ext cx="6313170" cy="8145145"/>
            </a:xfrm>
            <a:custGeom>
              <a:avLst/>
              <a:gdLst/>
              <a:ahLst/>
              <a:cxnLst/>
              <a:rect l="l" t="t" r="r" b="b"/>
              <a:pathLst>
                <a:path w="6313169" h="8145145">
                  <a:moveTo>
                    <a:pt x="6313169" y="0"/>
                  </a:moveTo>
                  <a:lnTo>
                    <a:pt x="0" y="4946421"/>
                  </a:lnTo>
                  <a:lnTo>
                    <a:pt x="2176193" y="8144647"/>
                  </a:lnTo>
                  <a:lnTo>
                    <a:pt x="6313169" y="8144647"/>
                  </a:lnTo>
                  <a:lnTo>
                    <a:pt x="6313169" y="0"/>
                  </a:lnTo>
                  <a:close/>
                </a:path>
              </a:pathLst>
            </a:custGeom>
            <a:solidFill>
              <a:srgbClr val="DCCA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375972" y="1521015"/>
              <a:ext cx="1278255" cy="1278255"/>
            </a:xfrm>
            <a:custGeom>
              <a:avLst/>
              <a:gdLst/>
              <a:ahLst/>
              <a:cxnLst/>
              <a:rect l="l" t="t" r="r" b="b"/>
              <a:pathLst>
                <a:path w="1278255" h="1278255">
                  <a:moveTo>
                    <a:pt x="639368" y="1277912"/>
                  </a:moveTo>
                  <a:lnTo>
                    <a:pt x="0" y="1277912"/>
                  </a:lnTo>
                  <a:lnTo>
                    <a:pt x="0" y="0"/>
                  </a:lnTo>
                  <a:lnTo>
                    <a:pt x="1277924" y="0"/>
                  </a:lnTo>
                  <a:lnTo>
                    <a:pt x="1277924" y="1277912"/>
                  </a:lnTo>
                  <a:lnTo>
                    <a:pt x="639368" y="1277912"/>
                  </a:lnTo>
                  <a:close/>
                </a:path>
              </a:pathLst>
            </a:custGeom>
            <a:ln w="152628">
              <a:solidFill>
                <a:srgbClr val="DCCA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50305" y="1315007"/>
            <a:ext cx="6238240" cy="8972550"/>
          </a:xfrm>
          <a:custGeom>
            <a:avLst/>
            <a:gdLst/>
            <a:ahLst/>
            <a:cxnLst/>
            <a:rect l="l" t="t" r="r" b="b"/>
            <a:pathLst>
              <a:path w="6238240" h="8972550">
                <a:moveTo>
                  <a:pt x="6155270" y="0"/>
                </a:moveTo>
                <a:lnTo>
                  <a:pt x="0" y="8971990"/>
                </a:lnTo>
                <a:lnTo>
                  <a:pt x="6237693" y="8971990"/>
                </a:lnTo>
                <a:lnTo>
                  <a:pt x="6237693" y="56083"/>
                </a:lnTo>
                <a:lnTo>
                  <a:pt x="615527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200" b="1" spc="-325" dirty="0">
                <a:solidFill>
                  <a:srgbClr val="191919"/>
                </a:solidFill>
                <a:latin typeface="Tahoma"/>
                <a:cs typeface="Tahoma"/>
              </a:rPr>
              <a:t>Agenda:</a:t>
            </a:r>
            <a:endParaRPr sz="6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73780" y="1874685"/>
            <a:ext cx="5118735" cy="6546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050" b="1" spc="-150" dirty="0">
                <a:solidFill>
                  <a:srgbClr val="191919"/>
                </a:solidFill>
                <a:latin typeface="Tahoma"/>
                <a:cs typeface="Tahoma"/>
              </a:rPr>
              <a:t>Project</a:t>
            </a:r>
            <a:r>
              <a:rPr sz="4050" b="1" spc="-105" dirty="0">
                <a:solidFill>
                  <a:srgbClr val="191919"/>
                </a:solidFill>
                <a:latin typeface="Tahoma"/>
                <a:cs typeface="Tahoma"/>
              </a:rPr>
              <a:t> </a:t>
            </a:r>
            <a:r>
              <a:rPr sz="4050" b="1" spc="-20" dirty="0">
                <a:solidFill>
                  <a:srgbClr val="191919"/>
                </a:solidFill>
                <a:latin typeface="Tahoma"/>
                <a:cs typeface="Tahoma"/>
              </a:rPr>
              <a:t>Goal</a:t>
            </a:r>
            <a:endParaRPr sz="4050">
              <a:latin typeface="Tahoma"/>
              <a:cs typeface="Tahoma"/>
            </a:endParaRPr>
          </a:p>
          <a:p>
            <a:pPr marL="12700" marR="3263265">
              <a:lnSpc>
                <a:spcPts val="3900"/>
              </a:lnSpc>
              <a:spcBef>
                <a:spcPts val="3795"/>
              </a:spcBef>
            </a:pPr>
            <a:r>
              <a:rPr sz="4050" b="1" spc="-195" dirty="0">
                <a:solidFill>
                  <a:srgbClr val="191919"/>
                </a:solidFill>
                <a:latin typeface="Tahoma"/>
                <a:cs typeface="Tahoma"/>
              </a:rPr>
              <a:t>Dataset </a:t>
            </a:r>
            <a:r>
              <a:rPr sz="4050" b="1" spc="-95" dirty="0">
                <a:solidFill>
                  <a:srgbClr val="191919"/>
                </a:solidFill>
                <a:latin typeface="Tahoma"/>
                <a:cs typeface="Tahoma"/>
              </a:rPr>
              <a:t>EDA</a:t>
            </a:r>
            <a:r>
              <a:rPr sz="4050" b="1" spc="-204" dirty="0">
                <a:solidFill>
                  <a:srgbClr val="191919"/>
                </a:solidFill>
                <a:latin typeface="Tahoma"/>
                <a:cs typeface="Tahoma"/>
              </a:rPr>
              <a:t> </a:t>
            </a:r>
            <a:r>
              <a:rPr sz="4050" b="1" spc="-320" dirty="0">
                <a:solidFill>
                  <a:srgbClr val="191919"/>
                </a:solidFill>
                <a:latin typeface="Tahoma"/>
                <a:cs typeface="Tahoma"/>
              </a:rPr>
              <a:t>:</a:t>
            </a:r>
            <a:endParaRPr sz="4050">
              <a:latin typeface="Tahoma"/>
              <a:cs typeface="Tahoma"/>
            </a:endParaRPr>
          </a:p>
          <a:p>
            <a:pPr marL="12700">
              <a:lnSpc>
                <a:spcPts val="3854"/>
              </a:lnSpc>
            </a:pPr>
            <a:r>
              <a:rPr sz="4050" b="1" spc="-300" dirty="0">
                <a:solidFill>
                  <a:srgbClr val="191919"/>
                </a:solidFill>
                <a:latin typeface="Tahoma"/>
                <a:cs typeface="Tahoma"/>
              </a:rPr>
              <a:t>Data</a:t>
            </a:r>
            <a:r>
              <a:rPr sz="4050" b="1" spc="254" dirty="0">
                <a:solidFill>
                  <a:srgbClr val="191919"/>
                </a:solidFill>
                <a:latin typeface="Tahoma"/>
                <a:cs typeface="Tahoma"/>
              </a:rPr>
              <a:t> </a:t>
            </a:r>
            <a:r>
              <a:rPr sz="4050" b="1" spc="-190" dirty="0">
                <a:solidFill>
                  <a:srgbClr val="191919"/>
                </a:solidFill>
                <a:latin typeface="Tahoma"/>
                <a:cs typeface="Tahoma"/>
              </a:rPr>
              <a:t>Pre-</a:t>
            </a:r>
            <a:r>
              <a:rPr sz="4050" b="1" spc="-55" dirty="0">
                <a:solidFill>
                  <a:srgbClr val="191919"/>
                </a:solidFill>
                <a:latin typeface="Tahoma"/>
                <a:cs typeface="Tahoma"/>
              </a:rPr>
              <a:t>processing</a:t>
            </a:r>
            <a:endParaRPr sz="4050">
              <a:latin typeface="Tahoma"/>
              <a:cs typeface="Tahoma"/>
            </a:endParaRPr>
          </a:p>
          <a:p>
            <a:pPr marL="12700" marR="5080">
              <a:lnSpc>
                <a:spcPct val="159500"/>
              </a:lnSpc>
              <a:spcBef>
                <a:spcPts val="50"/>
              </a:spcBef>
            </a:pPr>
            <a:r>
              <a:rPr sz="4050" b="1" spc="-135" dirty="0">
                <a:solidFill>
                  <a:srgbClr val="191919"/>
                </a:solidFill>
                <a:latin typeface="Tahoma"/>
                <a:cs typeface="Tahoma"/>
              </a:rPr>
              <a:t>Descriptive</a:t>
            </a:r>
            <a:r>
              <a:rPr sz="4050" b="1" spc="-110" dirty="0">
                <a:solidFill>
                  <a:srgbClr val="191919"/>
                </a:solidFill>
                <a:latin typeface="Tahoma"/>
                <a:cs typeface="Tahoma"/>
              </a:rPr>
              <a:t> </a:t>
            </a:r>
            <a:r>
              <a:rPr sz="4050" b="1" spc="-105" dirty="0">
                <a:solidFill>
                  <a:srgbClr val="191919"/>
                </a:solidFill>
                <a:latin typeface="Tahoma"/>
                <a:cs typeface="Tahoma"/>
              </a:rPr>
              <a:t>Analytics </a:t>
            </a:r>
            <a:r>
              <a:rPr sz="4050" b="1" spc="-120" dirty="0">
                <a:solidFill>
                  <a:srgbClr val="191919"/>
                </a:solidFill>
                <a:latin typeface="Tahoma"/>
                <a:cs typeface="Tahoma"/>
              </a:rPr>
              <a:t>Predictive</a:t>
            </a:r>
            <a:r>
              <a:rPr sz="4050" b="1" spc="-90" dirty="0">
                <a:solidFill>
                  <a:srgbClr val="191919"/>
                </a:solidFill>
                <a:latin typeface="Tahoma"/>
                <a:cs typeface="Tahoma"/>
              </a:rPr>
              <a:t> </a:t>
            </a:r>
            <a:r>
              <a:rPr sz="4050" b="1" spc="-10" dirty="0">
                <a:solidFill>
                  <a:srgbClr val="191919"/>
                </a:solidFill>
                <a:latin typeface="Tahoma"/>
                <a:cs typeface="Tahoma"/>
              </a:rPr>
              <a:t>Analytics </a:t>
            </a:r>
            <a:r>
              <a:rPr sz="4050" b="1" spc="-120" dirty="0">
                <a:solidFill>
                  <a:srgbClr val="191919"/>
                </a:solidFill>
                <a:latin typeface="Tahoma"/>
                <a:cs typeface="Tahoma"/>
              </a:rPr>
              <a:t>Recommendations </a:t>
            </a:r>
            <a:r>
              <a:rPr sz="4050" b="1" spc="-50" dirty="0">
                <a:solidFill>
                  <a:srgbClr val="191919"/>
                </a:solidFill>
                <a:latin typeface="Tahoma"/>
                <a:cs typeface="Tahoma"/>
              </a:rPr>
              <a:t>Conclusions</a:t>
            </a:r>
            <a:endParaRPr sz="405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87003" y="3965714"/>
            <a:ext cx="568960" cy="570230"/>
          </a:xfrm>
          <a:custGeom>
            <a:avLst/>
            <a:gdLst/>
            <a:ahLst/>
            <a:cxnLst/>
            <a:rect l="l" t="t" r="r" b="b"/>
            <a:pathLst>
              <a:path w="568960" h="570229">
                <a:moveTo>
                  <a:pt x="568667" y="1270"/>
                </a:moveTo>
                <a:lnTo>
                  <a:pt x="120294" y="1270"/>
                </a:lnTo>
                <a:lnTo>
                  <a:pt x="120294" y="0"/>
                </a:lnTo>
                <a:lnTo>
                  <a:pt x="901" y="0"/>
                </a:lnTo>
                <a:lnTo>
                  <a:pt x="901" y="1270"/>
                </a:lnTo>
                <a:lnTo>
                  <a:pt x="596" y="1270"/>
                </a:lnTo>
                <a:lnTo>
                  <a:pt x="596" y="285750"/>
                </a:lnTo>
                <a:lnTo>
                  <a:pt x="0" y="285750"/>
                </a:lnTo>
                <a:lnTo>
                  <a:pt x="0" y="568960"/>
                </a:lnTo>
                <a:lnTo>
                  <a:pt x="510870" y="568960"/>
                </a:lnTo>
                <a:lnTo>
                  <a:pt x="510870" y="570230"/>
                </a:lnTo>
                <a:lnTo>
                  <a:pt x="567778" y="570230"/>
                </a:lnTo>
                <a:lnTo>
                  <a:pt x="567778" y="568960"/>
                </a:lnTo>
                <a:lnTo>
                  <a:pt x="568071" y="568960"/>
                </a:lnTo>
                <a:lnTo>
                  <a:pt x="568071" y="285750"/>
                </a:lnTo>
                <a:lnTo>
                  <a:pt x="568667" y="285750"/>
                </a:lnTo>
                <a:lnTo>
                  <a:pt x="568667" y="127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89174" y="2935744"/>
            <a:ext cx="568960" cy="568960"/>
          </a:xfrm>
          <a:custGeom>
            <a:avLst/>
            <a:gdLst/>
            <a:ahLst/>
            <a:cxnLst/>
            <a:rect l="l" t="t" r="r" b="b"/>
            <a:pathLst>
              <a:path w="568960" h="568960">
                <a:moveTo>
                  <a:pt x="568680" y="1270"/>
                </a:moveTo>
                <a:lnTo>
                  <a:pt x="314921" y="1270"/>
                </a:lnTo>
                <a:lnTo>
                  <a:pt x="314921" y="0"/>
                </a:lnTo>
                <a:lnTo>
                  <a:pt x="889" y="0"/>
                </a:lnTo>
                <a:lnTo>
                  <a:pt x="889" y="1270"/>
                </a:lnTo>
                <a:lnTo>
                  <a:pt x="596" y="1270"/>
                </a:lnTo>
                <a:lnTo>
                  <a:pt x="596" y="285750"/>
                </a:lnTo>
                <a:lnTo>
                  <a:pt x="0" y="285750"/>
                </a:lnTo>
                <a:lnTo>
                  <a:pt x="0" y="567690"/>
                </a:lnTo>
                <a:lnTo>
                  <a:pt x="107124" y="567690"/>
                </a:lnTo>
                <a:lnTo>
                  <a:pt x="107124" y="568960"/>
                </a:lnTo>
                <a:lnTo>
                  <a:pt x="567778" y="568960"/>
                </a:lnTo>
                <a:lnTo>
                  <a:pt x="567778" y="567690"/>
                </a:lnTo>
                <a:lnTo>
                  <a:pt x="568083" y="567690"/>
                </a:lnTo>
                <a:lnTo>
                  <a:pt x="568083" y="285750"/>
                </a:lnTo>
                <a:lnTo>
                  <a:pt x="568680" y="285750"/>
                </a:lnTo>
                <a:lnTo>
                  <a:pt x="568680" y="127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1346" y="1905774"/>
            <a:ext cx="568960" cy="568960"/>
          </a:xfrm>
          <a:custGeom>
            <a:avLst/>
            <a:gdLst/>
            <a:ahLst/>
            <a:cxnLst/>
            <a:rect l="l" t="t" r="r" b="b"/>
            <a:pathLst>
              <a:path w="568960" h="568960">
                <a:moveTo>
                  <a:pt x="568680" y="1270"/>
                </a:moveTo>
                <a:lnTo>
                  <a:pt x="511975" y="1270"/>
                </a:lnTo>
                <a:lnTo>
                  <a:pt x="511975" y="0"/>
                </a:lnTo>
                <a:lnTo>
                  <a:pt x="901" y="0"/>
                </a:lnTo>
                <a:lnTo>
                  <a:pt x="901" y="1270"/>
                </a:lnTo>
                <a:lnTo>
                  <a:pt x="596" y="1270"/>
                </a:lnTo>
                <a:lnTo>
                  <a:pt x="596" y="284480"/>
                </a:lnTo>
                <a:lnTo>
                  <a:pt x="0" y="284480"/>
                </a:lnTo>
                <a:lnTo>
                  <a:pt x="0" y="567690"/>
                </a:lnTo>
                <a:lnTo>
                  <a:pt x="301625" y="567690"/>
                </a:lnTo>
                <a:lnTo>
                  <a:pt x="301625" y="568960"/>
                </a:lnTo>
                <a:lnTo>
                  <a:pt x="567791" y="568960"/>
                </a:lnTo>
                <a:lnTo>
                  <a:pt x="567791" y="567690"/>
                </a:lnTo>
                <a:lnTo>
                  <a:pt x="568083" y="567690"/>
                </a:lnTo>
                <a:lnTo>
                  <a:pt x="568083" y="284480"/>
                </a:lnTo>
                <a:lnTo>
                  <a:pt x="568680" y="284480"/>
                </a:lnTo>
                <a:lnTo>
                  <a:pt x="568680" y="127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4348" y="6890525"/>
            <a:ext cx="570230" cy="572770"/>
          </a:xfrm>
          <a:custGeom>
            <a:avLst/>
            <a:gdLst/>
            <a:ahLst/>
            <a:cxnLst/>
            <a:rect l="l" t="t" r="r" b="b"/>
            <a:pathLst>
              <a:path w="570230" h="572770">
                <a:moveTo>
                  <a:pt x="569912" y="1270"/>
                </a:moveTo>
                <a:lnTo>
                  <a:pt x="425069" y="1270"/>
                </a:lnTo>
                <a:lnTo>
                  <a:pt x="425069" y="0"/>
                </a:lnTo>
                <a:lnTo>
                  <a:pt x="2133" y="0"/>
                </a:lnTo>
                <a:lnTo>
                  <a:pt x="2133" y="1270"/>
                </a:lnTo>
                <a:lnTo>
                  <a:pt x="1828" y="1270"/>
                </a:lnTo>
                <a:lnTo>
                  <a:pt x="1828" y="3810"/>
                </a:lnTo>
                <a:lnTo>
                  <a:pt x="901" y="3810"/>
                </a:lnTo>
                <a:lnTo>
                  <a:pt x="901" y="5080"/>
                </a:lnTo>
                <a:lnTo>
                  <a:pt x="596" y="5080"/>
                </a:lnTo>
                <a:lnTo>
                  <a:pt x="596" y="288290"/>
                </a:lnTo>
                <a:lnTo>
                  <a:pt x="0" y="288290"/>
                </a:lnTo>
                <a:lnTo>
                  <a:pt x="0" y="571500"/>
                </a:lnTo>
                <a:lnTo>
                  <a:pt x="364388" y="571500"/>
                </a:lnTo>
                <a:lnTo>
                  <a:pt x="364388" y="572770"/>
                </a:lnTo>
                <a:lnTo>
                  <a:pt x="567791" y="572770"/>
                </a:lnTo>
                <a:lnTo>
                  <a:pt x="567791" y="571500"/>
                </a:lnTo>
                <a:lnTo>
                  <a:pt x="568083" y="571500"/>
                </a:lnTo>
                <a:lnTo>
                  <a:pt x="568083" y="567690"/>
                </a:lnTo>
                <a:lnTo>
                  <a:pt x="569315" y="567690"/>
                </a:lnTo>
                <a:lnTo>
                  <a:pt x="569315" y="284480"/>
                </a:lnTo>
                <a:lnTo>
                  <a:pt x="569912" y="284480"/>
                </a:lnTo>
                <a:lnTo>
                  <a:pt x="569912" y="127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6520" y="5859284"/>
            <a:ext cx="570230" cy="574040"/>
          </a:xfrm>
          <a:custGeom>
            <a:avLst/>
            <a:gdLst/>
            <a:ahLst/>
            <a:cxnLst/>
            <a:rect l="l" t="t" r="r" b="b"/>
            <a:pathLst>
              <a:path w="570230" h="574039">
                <a:moveTo>
                  <a:pt x="569912" y="1270"/>
                </a:moveTo>
                <a:lnTo>
                  <a:pt x="19939" y="1270"/>
                </a:lnTo>
                <a:lnTo>
                  <a:pt x="19939" y="0"/>
                </a:lnTo>
                <a:lnTo>
                  <a:pt x="2133" y="0"/>
                </a:lnTo>
                <a:lnTo>
                  <a:pt x="2133" y="1270"/>
                </a:lnTo>
                <a:lnTo>
                  <a:pt x="1828" y="1270"/>
                </a:lnTo>
                <a:lnTo>
                  <a:pt x="1828" y="3810"/>
                </a:lnTo>
                <a:lnTo>
                  <a:pt x="901" y="3810"/>
                </a:lnTo>
                <a:lnTo>
                  <a:pt x="901" y="5080"/>
                </a:lnTo>
                <a:lnTo>
                  <a:pt x="609" y="5080"/>
                </a:lnTo>
                <a:lnTo>
                  <a:pt x="609" y="289560"/>
                </a:lnTo>
                <a:lnTo>
                  <a:pt x="0" y="289560"/>
                </a:lnTo>
                <a:lnTo>
                  <a:pt x="0" y="572770"/>
                </a:lnTo>
                <a:lnTo>
                  <a:pt x="555701" y="572770"/>
                </a:lnTo>
                <a:lnTo>
                  <a:pt x="555701" y="574040"/>
                </a:lnTo>
                <a:lnTo>
                  <a:pt x="567778" y="574040"/>
                </a:lnTo>
                <a:lnTo>
                  <a:pt x="567778" y="572770"/>
                </a:lnTo>
                <a:lnTo>
                  <a:pt x="568083" y="572770"/>
                </a:lnTo>
                <a:lnTo>
                  <a:pt x="568083" y="568960"/>
                </a:lnTo>
                <a:lnTo>
                  <a:pt x="569315" y="568960"/>
                </a:lnTo>
                <a:lnTo>
                  <a:pt x="569315" y="285750"/>
                </a:lnTo>
                <a:lnTo>
                  <a:pt x="569912" y="285750"/>
                </a:lnTo>
                <a:lnTo>
                  <a:pt x="569912" y="127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89936" y="4829314"/>
            <a:ext cx="568960" cy="568960"/>
          </a:xfrm>
          <a:custGeom>
            <a:avLst/>
            <a:gdLst/>
            <a:ahLst/>
            <a:cxnLst/>
            <a:rect l="l" t="t" r="r" b="b"/>
            <a:pathLst>
              <a:path w="568960" h="568960">
                <a:moveTo>
                  <a:pt x="568667" y="1270"/>
                </a:moveTo>
                <a:lnTo>
                  <a:pt x="211277" y="1270"/>
                </a:lnTo>
                <a:lnTo>
                  <a:pt x="211277" y="0"/>
                </a:lnTo>
                <a:lnTo>
                  <a:pt x="889" y="0"/>
                </a:lnTo>
                <a:lnTo>
                  <a:pt x="889" y="1270"/>
                </a:lnTo>
                <a:lnTo>
                  <a:pt x="596" y="1270"/>
                </a:lnTo>
                <a:lnTo>
                  <a:pt x="596" y="285750"/>
                </a:lnTo>
                <a:lnTo>
                  <a:pt x="0" y="285750"/>
                </a:lnTo>
                <a:lnTo>
                  <a:pt x="0" y="567690"/>
                </a:lnTo>
                <a:lnTo>
                  <a:pt x="5511" y="567690"/>
                </a:lnTo>
                <a:lnTo>
                  <a:pt x="5511" y="568960"/>
                </a:lnTo>
                <a:lnTo>
                  <a:pt x="567778" y="568960"/>
                </a:lnTo>
                <a:lnTo>
                  <a:pt x="567778" y="567690"/>
                </a:lnTo>
                <a:lnTo>
                  <a:pt x="568071" y="567690"/>
                </a:lnTo>
                <a:lnTo>
                  <a:pt x="568071" y="285750"/>
                </a:lnTo>
                <a:lnTo>
                  <a:pt x="568667" y="285750"/>
                </a:lnTo>
                <a:lnTo>
                  <a:pt x="568667" y="127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82177" y="7924304"/>
            <a:ext cx="568960" cy="568960"/>
          </a:xfrm>
          <a:custGeom>
            <a:avLst/>
            <a:gdLst/>
            <a:ahLst/>
            <a:cxnLst/>
            <a:rect l="l" t="t" r="r" b="b"/>
            <a:pathLst>
              <a:path w="568960" h="568959">
                <a:moveTo>
                  <a:pt x="568680" y="1270"/>
                </a:moveTo>
                <a:lnTo>
                  <a:pt x="377558" y="1270"/>
                </a:lnTo>
                <a:lnTo>
                  <a:pt x="377558" y="0"/>
                </a:lnTo>
                <a:lnTo>
                  <a:pt x="901" y="0"/>
                </a:lnTo>
                <a:lnTo>
                  <a:pt x="901" y="1270"/>
                </a:lnTo>
                <a:lnTo>
                  <a:pt x="596" y="1270"/>
                </a:lnTo>
                <a:lnTo>
                  <a:pt x="596" y="284480"/>
                </a:lnTo>
                <a:lnTo>
                  <a:pt x="0" y="284480"/>
                </a:lnTo>
                <a:lnTo>
                  <a:pt x="0" y="567690"/>
                </a:lnTo>
                <a:lnTo>
                  <a:pt x="168084" y="567690"/>
                </a:lnTo>
                <a:lnTo>
                  <a:pt x="168084" y="568960"/>
                </a:lnTo>
                <a:lnTo>
                  <a:pt x="567791" y="568960"/>
                </a:lnTo>
                <a:lnTo>
                  <a:pt x="567791" y="567690"/>
                </a:lnTo>
                <a:lnTo>
                  <a:pt x="568083" y="567690"/>
                </a:lnTo>
                <a:lnTo>
                  <a:pt x="568083" y="284480"/>
                </a:lnTo>
                <a:lnTo>
                  <a:pt x="568680" y="284480"/>
                </a:lnTo>
                <a:lnTo>
                  <a:pt x="568680" y="127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79295" y="0"/>
            <a:ext cx="1055370" cy="512445"/>
          </a:xfrm>
          <a:custGeom>
            <a:avLst/>
            <a:gdLst/>
            <a:ahLst/>
            <a:cxnLst/>
            <a:rect l="l" t="t" r="r" b="b"/>
            <a:pathLst>
              <a:path w="1055370" h="512445">
                <a:moveTo>
                  <a:pt x="1055077" y="0"/>
                </a:moveTo>
                <a:lnTo>
                  <a:pt x="1055077" y="512051"/>
                </a:lnTo>
                <a:lnTo>
                  <a:pt x="527837" y="512051"/>
                </a:lnTo>
                <a:lnTo>
                  <a:pt x="0" y="512051"/>
                </a:lnTo>
                <a:lnTo>
                  <a:pt x="0" y="0"/>
                </a:lnTo>
              </a:path>
            </a:pathLst>
          </a:custGeom>
          <a:ln w="126015">
            <a:solidFill>
              <a:srgbClr val="DCCA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8570671"/>
            <a:ext cx="949325" cy="1293495"/>
          </a:xfrm>
          <a:custGeom>
            <a:avLst/>
            <a:gdLst/>
            <a:ahLst/>
            <a:cxnLst/>
            <a:rect l="l" t="t" r="r" b="b"/>
            <a:pathLst>
              <a:path w="949325" h="1293495">
                <a:moveTo>
                  <a:pt x="0" y="0"/>
                </a:moveTo>
                <a:lnTo>
                  <a:pt x="949101" y="0"/>
                </a:lnTo>
                <a:lnTo>
                  <a:pt x="949101" y="1293327"/>
                </a:lnTo>
                <a:lnTo>
                  <a:pt x="302801" y="1293327"/>
                </a:lnTo>
                <a:lnTo>
                  <a:pt x="0" y="1293327"/>
                </a:lnTo>
              </a:path>
            </a:pathLst>
          </a:custGeom>
          <a:ln w="154471">
            <a:solidFill>
              <a:srgbClr val="DCCA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3435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78402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27" y="0"/>
                </a:moveTo>
                <a:lnTo>
                  <a:pt x="0" y="0"/>
                </a:lnTo>
                <a:lnTo>
                  <a:pt x="0" y="548580"/>
                </a:lnTo>
                <a:lnTo>
                  <a:pt x="274307" y="548580"/>
                </a:lnTo>
                <a:lnTo>
                  <a:pt x="548627" y="548580"/>
                </a:lnTo>
                <a:lnTo>
                  <a:pt x="548627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3357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87205" y="4582"/>
            <a:ext cx="9096375" cy="10282555"/>
          </a:xfrm>
          <a:custGeom>
            <a:avLst/>
            <a:gdLst/>
            <a:ahLst/>
            <a:cxnLst/>
            <a:rect l="l" t="t" r="r" b="b"/>
            <a:pathLst>
              <a:path w="9096375" h="10282555">
                <a:moveTo>
                  <a:pt x="9096374" y="0"/>
                </a:moveTo>
                <a:lnTo>
                  <a:pt x="0" y="6240656"/>
                </a:lnTo>
                <a:lnTo>
                  <a:pt x="2750123" y="10282416"/>
                </a:lnTo>
                <a:lnTo>
                  <a:pt x="9096374" y="10282416"/>
                </a:lnTo>
                <a:lnTo>
                  <a:pt x="9096374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1743" y="0"/>
            <a:ext cx="568960" cy="263525"/>
          </a:xfrm>
          <a:custGeom>
            <a:avLst/>
            <a:gdLst/>
            <a:ahLst/>
            <a:cxnLst/>
            <a:rect l="l" t="t" r="r" b="b"/>
            <a:pathLst>
              <a:path w="568960" h="263525">
                <a:moveTo>
                  <a:pt x="568544" y="0"/>
                </a:moveTo>
                <a:lnTo>
                  <a:pt x="414" y="0"/>
                </a:lnTo>
                <a:lnTo>
                  <a:pt x="0" y="262585"/>
                </a:lnTo>
                <a:lnTo>
                  <a:pt x="568130" y="263474"/>
                </a:lnTo>
                <a:lnTo>
                  <a:pt x="568544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2128" y="0"/>
            <a:ext cx="568960" cy="265430"/>
          </a:xfrm>
          <a:custGeom>
            <a:avLst/>
            <a:gdLst/>
            <a:ahLst/>
            <a:cxnLst/>
            <a:rect l="l" t="t" r="r" b="b"/>
            <a:pathLst>
              <a:path w="568960" h="265430">
                <a:moveTo>
                  <a:pt x="568542" y="0"/>
                </a:moveTo>
                <a:lnTo>
                  <a:pt x="413" y="0"/>
                </a:lnTo>
                <a:lnTo>
                  <a:pt x="0" y="264198"/>
                </a:lnTo>
                <a:lnTo>
                  <a:pt x="568121" y="265099"/>
                </a:lnTo>
                <a:lnTo>
                  <a:pt x="568542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11480" y="0"/>
            <a:ext cx="4575175" cy="1137285"/>
            <a:chOff x="411480" y="0"/>
            <a:chExt cx="4575175" cy="1137285"/>
          </a:xfrm>
        </p:grpSpPr>
        <p:sp>
          <p:nvSpPr>
            <p:cNvPr id="9" name="object 9"/>
            <p:cNvSpPr/>
            <p:nvPr/>
          </p:nvSpPr>
          <p:spPr>
            <a:xfrm>
              <a:off x="2312517" y="0"/>
              <a:ext cx="568960" cy="267335"/>
            </a:xfrm>
            <a:custGeom>
              <a:avLst/>
              <a:gdLst/>
              <a:ahLst/>
              <a:cxnLst/>
              <a:rect l="l" t="t" r="r" b="b"/>
              <a:pathLst>
                <a:path w="568960" h="267335">
                  <a:moveTo>
                    <a:pt x="568545" y="0"/>
                  </a:moveTo>
                  <a:lnTo>
                    <a:pt x="415" y="0"/>
                  </a:lnTo>
                  <a:lnTo>
                    <a:pt x="0" y="265823"/>
                  </a:lnTo>
                  <a:lnTo>
                    <a:pt x="568114" y="266712"/>
                  </a:lnTo>
                  <a:lnTo>
                    <a:pt x="568545" y="0"/>
                  </a:lnTo>
                  <a:close/>
                </a:path>
              </a:pathLst>
            </a:custGeom>
            <a:solidFill>
              <a:srgbClr val="DCCA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480" y="143256"/>
              <a:ext cx="4575048" cy="99364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99667" y="2006854"/>
            <a:ext cx="9243060" cy="1939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5000"/>
              </a:lnSpc>
              <a:spcBef>
                <a:spcPts val="95"/>
              </a:spcBef>
            </a:pPr>
            <a:r>
              <a:rPr sz="3350" spc="-20" dirty="0">
                <a:solidFill>
                  <a:srgbClr val="191919"/>
                </a:solidFill>
                <a:latin typeface="Arial MT"/>
                <a:cs typeface="Arial MT"/>
              </a:rPr>
              <a:t>The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-5" dirty="0">
                <a:solidFill>
                  <a:srgbClr val="191919"/>
                </a:solidFill>
                <a:latin typeface="Arial MT"/>
                <a:cs typeface="Arial MT"/>
              </a:rPr>
              <a:t>goal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20" dirty="0">
                <a:solidFill>
                  <a:srgbClr val="191919"/>
                </a:solidFill>
                <a:latin typeface="Arial MT"/>
                <a:cs typeface="Arial MT"/>
              </a:rPr>
              <a:t>of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10" dirty="0">
                <a:solidFill>
                  <a:srgbClr val="191919"/>
                </a:solidFill>
                <a:latin typeface="Arial MT"/>
                <a:cs typeface="Arial MT"/>
              </a:rPr>
              <a:t>the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10" dirty="0">
                <a:solidFill>
                  <a:srgbClr val="191919"/>
                </a:solidFill>
                <a:latin typeface="Arial MT"/>
                <a:cs typeface="Arial MT"/>
              </a:rPr>
              <a:t>project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10" dirty="0">
                <a:solidFill>
                  <a:srgbClr val="191919"/>
                </a:solidFill>
                <a:latin typeface="Arial MT"/>
                <a:cs typeface="Arial MT"/>
              </a:rPr>
              <a:t>is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45" dirty="0">
                <a:solidFill>
                  <a:srgbClr val="191919"/>
                </a:solidFill>
                <a:latin typeface="Arial MT"/>
                <a:cs typeface="Arial MT"/>
              </a:rPr>
              <a:t>to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10" dirty="0">
                <a:solidFill>
                  <a:srgbClr val="191919"/>
                </a:solidFill>
                <a:latin typeface="Arial MT"/>
                <a:cs typeface="Arial MT"/>
              </a:rPr>
              <a:t>build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-40" dirty="0">
                <a:solidFill>
                  <a:srgbClr val="191919"/>
                </a:solidFill>
                <a:latin typeface="Arial MT"/>
                <a:cs typeface="Arial MT"/>
              </a:rPr>
              <a:t>a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20" dirty="0">
                <a:solidFill>
                  <a:srgbClr val="191919"/>
                </a:solidFill>
                <a:latin typeface="Arial MT"/>
                <a:cs typeface="Arial MT"/>
              </a:rPr>
              <a:t>model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20" dirty="0">
                <a:solidFill>
                  <a:srgbClr val="191919"/>
                </a:solidFill>
                <a:latin typeface="Arial MT"/>
                <a:cs typeface="Arial MT"/>
              </a:rPr>
              <a:t>that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10" dirty="0">
                <a:solidFill>
                  <a:srgbClr val="191919"/>
                </a:solidFill>
                <a:latin typeface="Arial MT"/>
                <a:cs typeface="Arial MT"/>
              </a:rPr>
              <a:t>can</a:t>
            </a:r>
            <a:r>
              <a:rPr sz="3350" spc="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accurately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15" dirty="0">
                <a:solidFill>
                  <a:srgbClr val="191919"/>
                </a:solidFill>
                <a:latin typeface="Arial MT"/>
                <a:cs typeface="Arial MT"/>
              </a:rPr>
              <a:t>predict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10" dirty="0">
                <a:solidFill>
                  <a:srgbClr val="191919"/>
                </a:solidFill>
                <a:latin typeface="Arial MT"/>
                <a:cs typeface="Arial MT"/>
              </a:rPr>
              <a:t>the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5" dirty="0">
                <a:solidFill>
                  <a:srgbClr val="191919"/>
                </a:solidFill>
                <a:latin typeface="Arial MT"/>
                <a:cs typeface="Arial MT"/>
              </a:rPr>
              <a:t>price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20" dirty="0">
                <a:solidFill>
                  <a:srgbClr val="191919"/>
                </a:solidFill>
                <a:latin typeface="Arial MT"/>
                <a:cs typeface="Arial MT"/>
              </a:rPr>
              <a:t>of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-40" dirty="0">
                <a:solidFill>
                  <a:srgbClr val="191919"/>
                </a:solidFill>
                <a:latin typeface="Arial MT"/>
                <a:cs typeface="Arial MT"/>
              </a:rPr>
              <a:t>a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20" dirty="0">
                <a:solidFill>
                  <a:srgbClr val="191919"/>
                </a:solidFill>
                <a:latin typeface="Arial MT"/>
                <a:cs typeface="Arial MT"/>
              </a:rPr>
              <a:t>diamond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-10" dirty="0">
                <a:solidFill>
                  <a:srgbClr val="191919"/>
                </a:solidFill>
                <a:latin typeface="Arial MT"/>
                <a:cs typeface="Arial MT"/>
              </a:rPr>
              <a:t>given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25" dirty="0">
                <a:solidFill>
                  <a:srgbClr val="191919"/>
                </a:solidFill>
                <a:latin typeface="Arial MT"/>
                <a:cs typeface="Arial MT"/>
              </a:rPr>
              <a:t>its</a:t>
            </a:r>
            <a:r>
              <a:rPr sz="3350" spc="1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weight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5" dirty="0">
                <a:solidFill>
                  <a:srgbClr val="191919"/>
                </a:solidFill>
                <a:latin typeface="Arial MT"/>
                <a:cs typeface="Arial MT"/>
              </a:rPr>
              <a:t>,quality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and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5" dirty="0">
                <a:solidFill>
                  <a:srgbClr val="191919"/>
                </a:solidFill>
                <a:latin typeface="Arial MT"/>
                <a:cs typeface="Arial MT"/>
              </a:rPr>
              <a:t>dimensional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spc="5" dirty="0">
                <a:solidFill>
                  <a:srgbClr val="191919"/>
                </a:solidFill>
                <a:latin typeface="Arial MT"/>
                <a:cs typeface="Arial MT"/>
              </a:rPr>
              <a:t>measurements</a:t>
            </a:r>
            <a:r>
              <a:rPr sz="3350" spc="-229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191919"/>
                </a:solidFill>
                <a:latin typeface="Arial MT"/>
                <a:cs typeface="Arial MT"/>
              </a:rPr>
              <a:t>.</a:t>
            </a:r>
            <a:endParaRPr sz="335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90305" y="4159674"/>
            <a:ext cx="9496425" cy="4981575"/>
            <a:chOff x="8790305" y="4159674"/>
            <a:chExt cx="9496425" cy="498157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0305" y="4159674"/>
              <a:ext cx="9496425" cy="49812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17266" y="4559414"/>
              <a:ext cx="7692479" cy="414977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72403" y="5298059"/>
            <a:ext cx="16802100" cy="4611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494895">
              <a:lnSpc>
                <a:spcPct val="100000"/>
              </a:lnSpc>
              <a:spcBef>
                <a:spcPts val="100"/>
              </a:spcBef>
            </a:pPr>
            <a:r>
              <a:rPr sz="3750" spc="-60" dirty="0">
                <a:latin typeface="Verdana"/>
                <a:cs typeface="Verdana"/>
              </a:rPr>
              <a:t>Problem</a:t>
            </a:r>
            <a:r>
              <a:rPr sz="3750" spc="-265" dirty="0">
                <a:latin typeface="Verdana"/>
                <a:cs typeface="Verdana"/>
              </a:rPr>
              <a:t> </a:t>
            </a:r>
            <a:r>
              <a:rPr sz="3750" spc="-40" dirty="0">
                <a:latin typeface="Verdana"/>
                <a:cs typeface="Verdana"/>
              </a:rPr>
              <a:t>Definition </a:t>
            </a:r>
            <a:r>
              <a:rPr sz="3750" spc="-270" dirty="0">
                <a:latin typeface="Verdana"/>
                <a:cs typeface="Verdana"/>
              </a:rPr>
              <a:t>Data</a:t>
            </a:r>
            <a:r>
              <a:rPr sz="3750" spc="5" dirty="0">
                <a:latin typeface="Verdana"/>
                <a:cs typeface="Verdana"/>
              </a:rPr>
              <a:t> </a:t>
            </a:r>
            <a:r>
              <a:rPr sz="3750" spc="-10" dirty="0">
                <a:latin typeface="Verdana"/>
                <a:cs typeface="Verdana"/>
              </a:rPr>
              <a:t>Collection </a:t>
            </a:r>
            <a:r>
              <a:rPr sz="3750" spc="-270" dirty="0">
                <a:latin typeface="Verdana"/>
                <a:cs typeface="Verdana"/>
              </a:rPr>
              <a:t>Data</a:t>
            </a:r>
            <a:r>
              <a:rPr sz="3750" spc="5" dirty="0">
                <a:latin typeface="Verdana"/>
                <a:cs typeface="Verdana"/>
              </a:rPr>
              <a:t> </a:t>
            </a:r>
            <a:r>
              <a:rPr sz="3750" spc="-125" dirty="0">
                <a:latin typeface="Verdana"/>
                <a:cs typeface="Verdana"/>
              </a:rPr>
              <a:t>Preprocessing </a:t>
            </a:r>
            <a:r>
              <a:rPr sz="3750" dirty="0">
                <a:latin typeface="Verdana"/>
                <a:cs typeface="Verdana"/>
              </a:rPr>
              <a:t>Model</a:t>
            </a:r>
            <a:r>
              <a:rPr sz="3750" spc="100" dirty="0">
                <a:latin typeface="Verdana"/>
                <a:cs typeface="Verdana"/>
              </a:rPr>
              <a:t> </a:t>
            </a:r>
            <a:r>
              <a:rPr sz="3750" spc="-10" dirty="0">
                <a:latin typeface="Verdana"/>
                <a:cs typeface="Verdana"/>
              </a:rPr>
              <a:t>Selection</a:t>
            </a:r>
            <a:endParaRPr sz="3750">
              <a:latin typeface="Verdana"/>
              <a:cs typeface="Verdana"/>
            </a:endParaRPr>
          </a:p>
          <a:p>
            <a:pPr marL="12700" marR="10768330">
              <a:lnSpc>
                <a:spcPct val="100000"/>
              </a:lnSpc>
            </a:pPr>
            <a:r>
              <a:rPr sz="3750" spc="-80" dirty="0">
                <a:latin typeface="Verdana"/>
                <a:cs typeface="Verdana"/>
              </a:rPr>
              <a:t>Training</a:t>
            </a:r>
            <a:r>
              <a:rPr sz="3750" spc="-50" dirty="0">
                <a:latin typeface="Verdana"/>
                <a:cs typeface="Verdana"/>
              </a:rPr>
              <a:t> </a:t>
            </a:r>
            <a:r>
              <a:rPr sz="3750" dirty="0">
                <a:latin typeface="Verdana"/>
                <a:cs typeface="Verdana"/>
              </a:rPr>
              <a:t>Model</a:t>
            </a:r>
            <a:r>
              <a:rPr sz="3750" spc="-45" dirty="0">
                <a:latin typeface="Verdana"/>
                <a:cs typeface="Verdana"/>
              </a:rPr>
              <a:t> </a:t>
            </a:r>
            <a:r>
              <a:rPr sz="3750" spc="-65" dirty="0">
                <a:latin typeface="Verdana"/>
                <a:cs typeface="Verdana"/>
              </a:rPr>
              <a:t>Evaluation </a:t>
            </a:r>
            <a:r>
              <a:rPr sz="3750" spc="-50" dirty="0">
                <a:latin typeface="Verdana"/>
                <a:cs typeface="Verdana"/>
              </a:rPr>
              <a:t>Deployment</a:t>
            </a:r>
            <a:endParaRPr sz="37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750" dirty="0">
                <a:latin typeface="Verdana"/>
                <a:cs typeface="Verdana"/>
              </a:rPr>
              <a:t>Monitoring</a:t>
            </a:r>
            <a:r>
              <a:rPr sz="3750" spc="-165" dirty="0">
                <a:latin typeface="Verdana"/>
                <a:cs typeface="Verdana"/>
              </a:rPr>
              <a:t> </a:t>
            </a:r>
            <a:r>
              <a:rPr sz="3750" dirty="0">
                <a:latin typeface="Verdana"/>
                <a:cs typeface="Verdana"/>
              </a:rPr>
              <a:t>&amp;</a:t>
            </a:r>
            <a:r>
              <a:rPr sz="3750" spc="-165" dirty="0">
                <a:latin typeface="Verdana"/>
                <a:cs typeface="Verdana"/>
              </a:rPr>
              <a:t> </a:t>
            </a:r>
            <a:r>
              <a:rPr sz="3750" spc="-10" dirty="0">
                <a:latin typeface="Verdana"/>
                <a:cs typeface="Verdana"/>
              </a:rPr>
              <a:t>Maintenance</a:t>
            </a:r>
            <a:endParaRPr sz="3750">
              <a:latin typeface="Verdana"/>
              <a:cs typeface="Verdana"/>
            </a:endParaRPr>
          </a:p>
          <a:p>
            <a:pPr marL="8439785">
              <a:lnSpc>
                <a:spcPct val="100000"/>
              </a:lnSpc>
              <a:spcBef>
                <a:spcPts val="405"/>
              </a:spcBef>
            </a:pPr>
            <a:r>
              <a:rPr sz="3500" b="1" spc="-65" dirty="0">
                <a:latin typeface="Tahoma"/>
                <a:cs typeface="Tahoma"/>
              </a:rPr>
              <a:t>Figure</a:t>
            </a:r>
            <a:r>
              <a:rPr sz="3500" b="1" spc="-155" dirty="0">
                <a:latin typeface="Tahoma"/>
                <a:cs typeface="Tahoma"/>
              </a:rPr>
              <a:t> </a:t>
            </a:r>
            <a:r>
              <a:rPr sz="3500" b="1" spc="-150" dirty="0">
                <a:latin typeface="Tahoma"/>
                <a:cs typeface="Tahoma"/>
              </a:rPr>
              <a:t>showing:Diamond</a:t>
            </a:r>
            <a:r>
              <a:rPr sz="3500" b="1" spc="-110" dirty="0">
                <a:latin typeface="Tahoma"/>
                <a:cs typeface="Tahoma"/>
              </a:rPr>
              <a:t> Characterstics</a:t>
            </a:r>
            <a:endParaRPr sz="35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628" y="5558409"/>
            <a:ext cx="152400" cy="1524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628" y="6129909"/>
            <a:ext cx="152400" cy="1524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628" y="6701409"/>
            <a:ext cx="152400" cy="1524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628" y="7272909"/>
            <a:ext cx="152400" cy="1524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3628" y="7844409"/>
            <a:ext cx="152400" cy="1524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3628" y="8415909"/>
            <a:ext cx="152400" cy="1524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3628" y="8987409"/>
            <a:ext cx="152400" cy="152402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56795" y="4326064"/>
            <a:ext cx="7724140" cy="7226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50" spc="-30" dirty="0"/>
              <a:t>Machine</a:t>
            </a:r>
            <a:r>
              <a:rPr sz="4550" spc="-235" dirty="0"/>
              <a:t> </a:t>
            </a:r>
            <a:r>
              <a:rPr sz="4550" spc="-25" dirty="0"/>
              <a:t>learning</a:t>
            </a:r>
            <a:r>
              <a:rPr sz="4550" spc="-229" dirty="0"/>
              <a:t> </a:t>
            </a:r>
            <a:r>
              <a:rPr sz="4550" spc="55" dirty="0"/>
              <a:t>life</a:t>
            </a:r>
            <a:r>
              <a:rPr sz="4550" spc="-235" dirty="0"/>
              <a:t> </a:t>
            </a:r>
            <a:r>
              <a:rPr sz="4550" spc="-114" dirty="0"/>
              <a:t>cycle:</a:t>
            </a:r>
            <a:endParaRPr sz="45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54527" y="9386642"/>
            <a:ext cx="544830" cy="548640"/>
          </a:xfrm>
          <a:custGeom>
            <a:avLst/>
            <a:gdLst/>
            <a:ahLst/>
            <a:cxnLst/>
            <a:rect l="l" t="t" r="r" b="b"/>
            <a:pathLst>
              <a:path w="544830" h="548640">
                <a:moveTo>
                  <a:pt x="544321" y="0"/>
                </a:moveTo>
                <a:lnTo>
                  <a:pt x="0" y="0"/>
                </a:lnTo>
                <a:lnTo>
                  <a:pt x="0" y="548580"/>
                </a:lnTo>
                <a:lnTo>
                  <a:pt x="544321" y="548580"/>
                </a:lnTo>
                <a:lnTo>
                  <a:pt x="544321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59484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81680" y="1596491"/>
            <a:ext cx="8806815" cy="8691880"/>
          </a:xfrm>
          <a:custGeom>
            <a:avLst/>
            <a:gdLst/>
            <a:ahLst/>
            <a:cxnLst/>
            <a:rect l="l" t="t" r="r" b="b"/>
            <a:pathLst>
              <a:path w="8806815" h="8691880">
                <a:moveTo>
                  <a:pt x="8806307" y="1632267"/>
                </a:moveTo>
                <a:lnTo>
                  <a:pt x="6655917" y="393"/>
                </a:lnTo>
                <a:lnTo>
                  <a:pt x="6648247" y="0"/>
                </a:lnTo>
                <a:lnTo>
                  <a:pt x="0" y="8691283"/>
                </a:lnTo>
                <a:lnTo>
                  <a:pt x="8806307" y="8691283"/>
                </a:lnTo>
                <a:lnTo>
                  <a:pt x="8806307" y="1632267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57352" y="0"/>
            <a:ext cx="1278255" cy="1030605"/>
          </a:xfrm>
          <a:custGeom>
            <a:avLst/>
            <a:gdLst/>
            <a:ahLst/>
            <a:cxnLst/>
            <a:rect l="l" t="t" r="r" b="b"/>
            <a:pathLst>
              <a:path w="1278254" h="1030605">
                <a:moveTo>
                  <a:pt x="1277899" y="0"/>
                </a:moveTo>
                <a:lnTo>
                  <a:pt x="1277899" y="1030071"/>
                </a:lnTo>
                <a:lnTo>
                  <a:pt x="639317" y="1030071"/>
                </a:lnTo>
                <a:lnTo>
                  <a:pt x="0" y="1030071"/>
                </a:lnTo>
                <a:lnTo>
                  <a:pt x="0" y="0"/>
                </a:lnTo>
              </a:path>
            </a:pathLst>
          </a:custGeom>
          <a:ln w="152628">
            <a:solidFill>
              <a:srgbClr val="DCCA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647" y="48768"/>
            <a:ext cx="3136392" cy="99364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82191" y="1695551"/>
            <a:ext cx="7871459" cy="755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" marR="3090545" indent="-65405">
              <a:lnSpc>
                <a:spcPct val="129900"/>
              </a:lnSpc>
              <a:spcBef>
                <a:spcPts val="100"/>
              </a:spcBef>
              <a:buChar char="-"/>
              <a:tabLst>
                <a:tab pos="77470" algn="l"/>
                <a:tab pos="249554" algn="l"/>
              </a:tabLst>
            </a:pPr>
            <a:r>
              <a:rPr sz="2550" b="1" spc="-55" dirty="0">
                <a:solidFill>
                  <a:srgbClr val="191919"/>
                </a:solidFill>
                <a:latin typeface="Arial"/>
                <a:cs typeface="Arial"/>
              </a:rPr>
              <a:t>	Downloaded</a:t>
            </a:r>
            <a:r>
              <a:rPr sz="2550" b="1" spc="-1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40" dirty="0">
                <a:solidFill>
                  <a:srgbClr val="191919"/>
                </a:solidFill>
                <a:latin typeface="Arial"/>
                <a:cs typeface="Arial"/>
              </a:rPr>
              <a:t>Gemstone</a:t>
            </a:r>
            <a:r>
              <a:rPr sz="2550" b="1" spc="-114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10" dirty="0">
                <a:solidFill>
                  <a:srgbClr val="191919"/>
                </a:solidFill>
                <a:latin typeface="Arial"/>
                <a:cs typeface="Arial"/>
              </a:rPr>
              <a:t>Prices </a:t>
            </a:r>
            <a:r>
              <a:rPr sz="2550" b="1" spc="-35" dirty="0">
                <a:solidFill>
                  <a:srgbClr val="191919"/>
                </a:solidFill>
                <a:latin typeface="Arial"/>
                <a:cs typeface="Arial"/>
              </a:rPr>
              <a:t>dataset</a:t>
            </a:r>
            <a:r>
              <a:rPr sz="2550" b="1" spc="-15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80" dirty="0">
                <a:solidFill>
                  <a:srgbClr val="191919"/>
                </a:solidFill>
                <a:latin typeface="Arial"/>
                <a:cs typeface="Arial"/>
              </a:rPr>
              <a:t>from</a:t>
            </a:r>
            <a:r>
              <a:rPr sz="2550" b="1" spc="-15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10" dirty="0">
                <a:solidFill>
                  <a:srgbClr val="191919"/>
                </a:solidFill>
                <a:latin typeface="Arial"/>
                <a:cs typeface="Arial"/>
              </a:rPr>
              <a:t>Kaggle.com</a:t>
            </a: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65"/>
              </a:spcBef>
              <a:buClr>
                <a:srgbClr val="191919"/>
              </a:buClr>
              <a:buFont typeface="Arial"/>
              <a:buChar char="-"/>
            </a:pPr>
            <a:endParaRPr sz="2550">
              <a:latin typeface="Arial"/>
              <a:cs typeface="Arial"/>
            </a:endParaRPr>
          </a:p>
          <a:p>
            <a:pPr marL="12700" marR="1299210" indent="172720">
              <a:lnSpc>
                <a:spcPct val="129900"/>
              </a:lnSpc>
              <a:buChar char="-"/>
              <a:tabLst>
                <a:tab pos="185420" algn="l"/>
              </a:tabLst>
            </a:pPr>
            <a:r>
              <a:rPr sz="2550" b="1" spc="-65" dirty="0">
                <a:solidFill>
                  <a:srgbClr val="191919"/>
                </a:solidFill>
                <a:latin typeface="Arial"/>
                <a:cs typeface="Arial"/>
              </a:rPr>
              <a:t>Originally</a:t>
            </a:r>
            <a:r>
              <a:rPr sz="2550" b="1" spc="-14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60" dirty="0">
                <a:solidFill>
                  <a:srgbClr val="191919"/>
                </a:solidFill>
                <a:latin typeface="Arial"/>
                <a:cs typeface="Arial"/>
              </a:rPr>
              <a:t>containing</a:t>
            </a:r>
            <a:r>
              <a:rPr sz="2550" b="1" spc="-13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70" dirty="0">
                <a:solidFill>
                  <a:srgbClr val="191919"/>
                </a:solidFill>
                <a:latin typeface="Arial"/>
                <a:cs typeface="Arial"/>
              </a:rPr>
              <a:t>information</a:t>
            </a:r>
            <a:r>
              <a:rPr sz="2550" b="1" spc="-13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70" dirty="0">
                <a:solidFill>
                  <a:srgbClr val="191919"/>
                </a:solidFill>
                <a:latin typeface="Arial"/>
                <a:cs typeface="Arial"/>
              </a:rPr>
              <a:t>on</a:t>
            </a:r>
            <a:r>
              <a:rPr sz="2550" b="1" spc="-13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40" dirty="0">
                <a:solidFill>
                  <a:srgbClr val="191919"/>
                </a:solidFill>
                <a:latin typeface="Arial"/>
                <a:cs typeface="Arial"/>
              </a:rPr>
              <a:t>53,940 </a:t>
            </a:r>
            <a:r>
              <a:rPr sz="2550" b="1" spc="-10" dirty="0">
                <a:solidFill>
                  <a:srgbClr val="191919"/>
                </a:solidFill>
                <a:latin typeface="Arial"/>
                <a:cs typeface="Arial"/>
              </a:rPr>
              <a:t>diamonds</a:t>
            </a: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buClr>
                <a:srgbClr val="191919"/>
              </a:buClr>
              <a:buFont typeface="Arial"/>
              <a:buChar char="-"/>
            </a:pPr>
            <a:endParaRPr sz="2550">
              <a:latin typeface="Arial"/>
              <a:cs typeface="Arial"/>
            </a:endParaRPr>
          </a:p>
          <a:p>
            <a:pPr marL="12700" marR="1088390" indent="172720">
              <a:lnSpc>
                <a:spcPct val="129900"/>
              </a:lnSpc>
              <a:buChar char="-"/>
              <a:tabLst>
                <a:tab pos="185420" algn="l"/>
              </a:tabLst>
            </a:pPr>
            <a:r>
              <a:rPr sz="2550" b="1" spc="-40" dirty="0">
                <a:solidFill>
                  <a:srgbClr val="191919"/>
                </a:solidFill>
                <a:latin typeface="Arial"/>
                <a:cs typeface="Arial"/>
              </a:rPr>
              <a:t>we</a:t>
            </a:r>
            <a:r>
              <a:rPr sz="2550" b="1" spc="-16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50" dirty="0">
                <a:solidFill>
                  <a:srgbClr val="191919"/>
                </a:solidFill>
                <a:latin typeface="Arial"/>
                <a:cs typeface="Arial"/>
              </a:rPr>
              <a:t>narrowed</a:t>
            </a:r>
            <a:r>
              <a:rPr sz="2550" b="1" spc="-16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65" dirty="0">
                <a:solidFill>
                  <a:srgbClr val="191919"/>
                </a:solidFill>
                <a:latin typeface="Arial"/>
                <a:cs typeface="Arial"/>
              </a:rPr>
              <a:t>ourfocus</a:t>
            </a:r>
            <a:r>
              <a:rPr sz="2550" b="1" spc="-16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55" dirty="0">
                <a:solidFill>
                  <a:srgbClr val="191919"/>
                </a:solidFill>
                <a:latin typeface="Arial"/>
                <a:cs typeface="Arial"/>
              </a:rPr>
              <a:t>to</a:t>
            </a:r>
            <a:r>
              <a:rPr sz="2550" b="1" spc="-16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50" dirty="0">
                <a:solidFill>
                  <a:srgbClr val="191919"/>
                </a:solidFill>
                <a:latin typeface="Arial"/>
                <a:cs typeface="Arial"/>
              </a:rPr>
              <a:t>1,700</a:t>
            </a:r>
            <a:r>
              <a:rPr sz="2550" b="1" spc="-16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70" dirty="0">
                <a:solidFill>
                  <a:srgbClr val="191919"/>
                </a:solidFill>
                <a:latin typeface="Arial"/>
                <a:cs typeface="Arial"/>
              </a:rPr>
              <a:t>diamonds</a:t>
            </a:r>
            <a:r>
              <a:rPr sz="2550" b="1" spc="-16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25" dirty="0">
                <a:solidFill>
                  <a:srgbClr val="191919"/>
                </a:solidFill>
                <a:latin typeface="Arial"/>
                <a:cs typeface="Arial"/>
              </a:rPr>
              <a:t>for </a:t>
            </a:r>
            <a:r>
              <a:rPr sz="2550" b="1" spc="-45" dirty="0">
                <a:solidFill>
                  <a:srgbClr val="191919"/>
                </a:solidFill>
                <a:latin typeface="Arial"/>
                <a:cs typeface="Arial"/>
              </a:rPr>
              <a:t>analysis,</a:t>
            </a:r>
            <a:r>
              <a:rPr sz="2550" b="1" spc="-20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70" dirty="0">
                <a:solidFill>
                  <a:srgbClr val="191919"/>
                </a:solidFill>
                <a:latin typeface="Arial"/>
                <a:cs typeface="Arial"/>
              </a:rPr>
              <a:t>with</a:t>
            </a:r>
            <a:r>
              <a:rPr sz="2550" b="1" spc="-20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dirty="0">
                <a:solidFill>
                  <a:srgbClr val="191919"/>
                </a:solidFill>
                <a:latin typeface="Arial"/>
                <a:cs typeface="Arial"/>
              </a:rPr>
              <a:t>700</a:t>
            </a:r>
            <a:r>
              <a:rPr sz="2550" b="1" spc="-19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10" dirty="0">
                <a:solidFill>
                  <a:srgbClr val="191919"/>
                </a:solidFill>
                <a:latin typeface="Arial"/>
                <a:cs typeface="Arial"/>
              </a:rPr>
              <a:t>having</a:t>
            </a:r>
            <a:r>
              <a:rPr sz="2550" b="1" spc="3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dirty="0">
                <a:solidFill>
                  <a:srgbClr val="191919"/>
                </a:solidFill>
                <a:latin typeface="Arial"/>
                <a:cs typeface="Arial"/>
              </a:rPr>
              <a:t>'11'</a:t>
            </a:r>
            <a:r>
              <a:rPr sz="2550" b="1" spc="-20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60" dirty="0">
                <a:solidFill>
                  <a:srgbClr val="191919"/>
                </a:solidFill>
                <a:latin typeface="Arial"/>
                <a:cs typeface="Arial"/>
              </a:rPr>
              <a:t>clarity</a:t>
            </a:r>
            <a:r>
              <a:rPr sz="2550" b="1" spc="-20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25" dirty="0">
                <a:solidFill>
                  <a:srgbClr val="191919"/>
                </a:solidFill>
                <a:latin typeface="Arial"/>
                <a:cs typeface="Arial"/>
              </a:rPr>
              <a:t>and </a:t>
            </a:r>
            <a:r>
              <a:rPr sz="2550" b="1" spc="50" dirty="0">
                <a:solidFill>
                  <a:srgbClr val="191919"/>
                </a:solidFill>
                <a:latin typeface="Arial"/>
                <a:cs typeface="Arial"/>
              </a:rPr>
              <a:t>1,000</a:t>
            </a:r>
            <a:r>
              <a:rPr sz="2550" b="1" spc="-20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10" dirty="0">
                <a:solidFill>
                  <a:srgbClr val="191919"/>
                </a:solidFill>
                <a:latin typeface="Arial"/>
                <a:cs typeface="Arial"/>
              </a:rPr>
              <a:t>having</a:t>
            </a:r>
            <a:r>
              <a:rPr sz="2550" b="1" spc="-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dirty="0">
                <a:solidFill>
                  <a:srgbClr val="191919"/>
                </a:solidFill>
                <a:latin typeface="Arial"/>
                <a:cs typeface="Arial"/>
              </a:rPr>
              <a:t>'VS1'</a:t>
            </a:r>
            <a:r>
              <a:rPr sz="2550" b="1" spc="-20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10" dirty="0">
                <a:solidFill>
                  <a:srgbClr val="191919"/>
                </a:solidFill>
                <a:latin typeface="Arial"/>
                <a:cs typeface="Arial"/>
              </a:rPr>
              <a:t>clarity.</a:t>
            </a: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85"/>
              </a:spcBef>
              <a:buClr>
                <a:srgbClr val="191919"/>
              </a:buClr>
              <a:buFont typeface="Arial"/>
              <a:buChar char="-"/>
            </a:pPr>
            <a:endParaRPr sz="2550">
              <a:latin typeface="Arial"/>
              <a:cs typeface="Arial"/>
            </a:endParaRPr>
          </a:p>
          <a:p>
            <a:pPr marL="12700" marR="5080" indent="172720">
              <a:lnSpc>
                <a:spcPct val="129299"/>
              </a:lnSpc>
              <a:buChar char="-"/>
              <a:tabLst>
                <a:tab pos="185420" algn="l"/>
              </a:tabLst>
            </a:pPr>
            <a:r>
              <a:rPr sz="2550" b="1" spc="-25" dirty="0">
                <a:solidFill>
                  <a:srgbClr val="191919"/>
                </a:solidFill>
                <a:latin typeface="Arial"/>
                <a:cs typeface="Arial"/>
              </a:rPr>
              <a:t>The</a:t>
            </a:r>
            <a:r>
              <a:rPr sz="2550" b="1" spc="-15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35" dirty="0">
                <a:solidFill>
                  <a:srgbClr val="191919"/>
                </a:solidFill>
                <a:latin typeface="Arial"/>
                <a:cs typeface="Arial"/>
              </a:rPr>
              <a:t>dataset</a:t>
            </a:r>
            <a:r>
              <a:rPr sz="2550" b="1" spc="-15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60" dirty="0">
                <a:solidFill>
                  <a:srgbClr val="191919"/>
                </a:solidFill>
                <a:latin typeface="Arial"/>
                <a:cs typeface="Arial"/>
              </a:rPr>
              <a:t>is</a:t>
            </a:r>
            <a:r>
              <a:rPr sz="2550" b="1" spc="-15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50" dirty="0">
                <a:solidFill>
                  <a:srgbClr val="191919"/>
                </a:solidFill>
                <a:latin typeface="Arial"/>
                <a:cs typeface="Arial"/>
              </a:rPr>
              <a:t>designed</a:t>
            </a:r>
            <a:r>
              <a:rPr sz="2550" b="1" spc="-15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70" dirty="0">
                <a:solidFill>
                  <a:srgbClr val="191919"/>
                </a:solidFill>
                <a:latin typeface="Arial"/>
                <a:cs typeface="Arial"/>
              </a:rPr>
              <a:t>for</a:t>
            </a:r>
            <a:r>
              <a:rPr sz="2550" b="1" spc="-2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55" dirty="0">
                <a:solidFill>
                  <a:srgbClr val="191919"/>
                </a:solidFill>
                <a:latin typeface="Arial"/>
                <a:cs typeface="Arial"/>
              </a:rPr>
              <a:t>regression</a:t>
            </a:r>
            <a:r>
              <a:rPr sz="2550" b="1" spc="-15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60" dirty="0">
                <a:solidFill>
                  <a:srgbClr val="191919"/>
                </a:solidFill>
                <a:latin typeface="Arial"/>
                <a:cs typeface="Arial"/>
              </a:rPr>
              <a:t>analysis</a:t>
            </a:r>
            <a:r>
              <a:rPr sz="2550" b="1" spc="-15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25" dirty="0">
                <a:solidFill>
                  <a:srgbClr val="191919"/>
                </a:solidFill>
                <a:latin typeface="Arial"/>
                <a:cs typeface="Arial"/>
              </a:rPr>
              <a:t>to </a:t>
            </a:r>
            <a:r>
              <a:rPr sz="2550" b="1" spc="-55" dirty="0">
                <a:solidFill>
                  <a:srgbClr val="191919"/>
                </a:solidFill>
                <a:latin typeface="Arial"/>
                <a:cs typeface="Arial"/>
              </a:rPr>
              <a:t>predict</a:t>
            </a:r>
            <a:r>
              <a:rPr sz="2550" b="1" spc="-15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70" dirty="0">
                <a:solidFill>
                  <a:srgbClr val="191919"/>
                </a:solidFill>
                <a:latin typeface="Arial"/>
                <a:cs typeface="Arial"/>
              </a:rPr>
              <a:t>diamond</a:t>
            </a:r>
            <a:r>
              <a:rPr sz="2550" b="1" spc="-15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45" dirty="0">
                <a:solidFill>
                  <a:srgbClr val="191919"/>
                </a:solidFill>
                <a:latin typeface="Arial"/>
                <a:cs typeface="Arial"/>
              </a:rPr>
              <a:t>prices</a:t>
            </a:r>
            <a:r>
              <a:rPr sz="2550" b="1" spc="-15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35" dirty="0">
                <a:solidFill>
                  <a:srgbClr val="191919"/>
                </a:solidFill>
                <a:latin typeface="Arial"/>
                <a:cs typeface="Arial"/>
              </a:rPr>
              <a:t>based</a:t>
            </a:r>
            <a:r>
              <a:rPr sz="2550" b="1" spc="-15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70" dirty="0">
                <a:solidFill>
                  <a:srgbClr val="191919"/>
                </a:solidFill>
                <a:latin typeface="Arial"/>
                <a:cs typeface="Arial"/>
              </a:rPr>
              <a:t>on</a:t>
            </a:r>
            <a:r>
              <a:rPr sz="2550" b="1" spc="-15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dirty="0">
                <a:solidFill>
                  <a:srgbClr val="191919"/>
                </a:solidFill>
                <a:latin typeface="Arial"/>
                <a:cs typeface="Arial"/>
              </a:rPr>
              <a:t>10</a:t>
            </a:r>
            <a:r>
              <a:rPr sz="2550" b="1" spc="-15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10" dirty="0">
                <a:solidFill>
                  <a:srgbClr val="191919"/>
                </a:solidFill>
                <a:latin typeface="Arial"/>
                <a:cs typeface="Arial"/>
              </a:rPr>
              <a:t>independent </a:t>
            </a:r>
            <a:r>
              <a:rPr sz="2550" b="1" spc="-45" dirty="0">
                <a:solidFill>
                  <a:srgbClr val="191919"/>
                </a:solidFill>
                <a:latin typeface="Arial"/>
                <a:cs typeface="Arial"/>
              </a:rPr>
              <a:t>variables,</a:t>
            </a:r>
            <a:r>
              <a:rPr sz="2550" b="1" spc="-15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70" dirty="0">
                <a:solidFill>
                  <a:srgbClr val="191919"/>
                </a:solidFill>
                <a:latin typeface="Arial"/>
                <a:cs typeface="Arial"/>
              </a:rPr>
              <a:t>including</a:t>
            </a:r>
            <a:r>
              <a:rPr sz="2550" b="1" spc="-15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30" dirty="0">
                <a:solidFill>
                  <a:srgbClr val="191919"/>
                </a:solidFill>
                <a:latin typeface="Arial"/>
                <a:cs typeface="Arial"/>
              </a:rPr>
              <a:t>carat,</a:t>
            </a:r>
            <a:r>
              <a:rPr sz="2550" b="1" spc="-15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30" dirty="0">
                <a:solidFill>
                  <a:srgbClr val="191919"/>
                </a:solidFill>
                <a:latin typeface="Arial"/>
                <a:cs typeface="Arial"/>
              </a:rPr>
              <a:t>cut,</a:t>
            </a:r>
            <a:r>
              <a:rPr sz="2550" b="1" spc="-15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95" dirty="0">
                <a:solidFill>
                  <a:srgbClr val="191919"/>
                </a:solidFill>
                <a:latin typeface="Arial"/>
                <a:cs typeface="Arial"/>
              </a:rPr>
              <a:t>color,</a:t>
            </a:r>
            <a:r>
              <a:rPr sz="2550" b="1" spc="-15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85" dirty="0">
                <a:solidFill>
                  <a:srgbClr val="191919"/>
                </a:solidFill>
                <a:latin typeface="Arial"/>
                <a:cs typeface="Arial"/>
              </a:rPr>
              <a:t>clarity,</a:t>
            </a:r>
            <a:r>
              <a:rPr sz="2550" b="1" spc="-15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10" dirty="0">
                <a:solidFill>
                  <a:srgbClr val="191919"/>
                </a:solidFill>
                <a:latin typeface="Arial"/>
                <a:cs typeface="Arial"/>
              </a:rPr>
              <a:t>depth, </a:t>
            </a:r>
            <a:r>
              <a:rPr sz="2550" b="1" spc="-30" dirty="0">
                <a:solidFill>
                  <a:srgbClr val="191919"/>
                </a:solidFill>
                <a:latin typeface="Arial"/>
                <a:cs typeface="Arial"/>
              </a:rPr>
              <a:t>table,</a:t>
            </a:r>
            <a:r>
              <a:rPr sz="2550" b="1" spc="-15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55" dirty="0">
                <a:solidFill>
                  <a:srgbClr val="191919"/>
                </a:solidFill>
                <a:latin typeface="Arial"/>
                <a:cs typeface="Arial"/>
              </a:rPr>
              <a:t>and</a:t>
            </a:r>
            <a:r>
              <a:rPr sz="2550" b="1" spc="-15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65" dirty="0">
                <a:solidFill>
                  <a:srgbClr val="191919"/>
                </a:solidFill>
                <a:latin typeface="Arial"/>
                <a:cs typeface="Arial"/>
              </a:rPr>
              <a:t>dimensions</a:t>
            </a:r>
            <a:r>
              <a:rPr sz="2550" b="1" spc="-15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dirty="0">
                <a:solidFill>
                  <a:srgbClr val="191919"/>
                </a:solidFill>
                <a:latin typeface="Arial"/>
                <a:cs typeface="Arial"/>
              </a:rPr>
              <a:t>(x,</a:t>
            </a:r>
            <a:r>
              <a:rPr sz="2550" b="1" spc="-15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175" dirty="0">
                <a:solidFill>
                  <a:srgbClr val="191919"/>
                </a:solidFill>
                <a:latin typeface="Arial"/>
                <a:cs typeface="Arial"/>
              </a:rPr>
              <a:t>y,</a:t>
            </a:r>
            <a:r>
              <a:rPr sz="2550" b="1" spc="-15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dirty="0">
                <a:solidFill>
                  <a:srgbClr val="191919"/>
                </a:solidFill>
                <a:latin typeface="Arial"/>
                <a:cs typeface="Arial"/>
              </a:rPr>
              <a:t>z),</a:t>
            </a:r>
            <a:r>
              <a:rPr sz="2550" b="1" spc="-15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70" dirty="0">
                <a:solidFill>
                  <a:srgbClr val="191919"/>
                </a:solidFill>
                <a:latin typeface="Arial"/>
                <a:cs typeface="Arial"/>
              </a:rPr>
              <a:t>with</a:t>
            </a:r>
            <a:r>
              <a:rPr sz="2550" b="1" spc="-15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55" dirty="0">
                <a:solidFill>
                  <a:srgbClr val="191919"/>
                </a:solidFill>
                <a:latin typeface="Arial"/>
                <a:cs typeface="Arial"/>
              </a:rPr>
              <a:t>price</a:t>
            </a:r>
            <a:r>
              <a:rPr sz="2550" b="1" spc="-15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20" dirty="0">
                <a:solidFill>
                  <a:srgbClr val="191919"/>
                </a:solidFill>
                <a:latin typeface="Arial"/>
                <a:cs typeface="Arial"/>
              </a:rPr>
              <a:t>as</a:t>
            </a:r>
            <a:r>
              <a:rPr sz="2550" b="1" spc="-15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45" dirty="0">
                <a:solidFill>
                  <a:srgbClr val="191919"/>
                </a:solidFill>
                <a:latin typeface="Arial"/>
                <a:cs typeface="Arial"/>
              </a:rPr>
              <a:t>the</a:t>
            </a:r>
            <a:r>
              <a:rPr sz="2550" b="1" spc="-15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2550" b="1" spc="-10" dirty="0">
                <a:solidFill>
                  <a:srgbClr val="191919"/>
                </a:solidFill>
                <a:latin typeface="Arial"/>
                <a:cs typeface="Arial"/>
              </a:rPr>
              <a:t>target variable.</a:t>
            </a:r>
            <a:endParaRPr sz="25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722436" y="392138"/>
            <a:ext cx="9258300" cy="6048375"/>
            <a:chOff x="8722436" y="392138"/>
            <a:chExt cx="9258300" cy="604837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2436" y="392138"/>
              <a:ext cx="9258300" cy="60483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36139" y="467893"/>
              <a:ext cx="9219006" cy="5791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11" y="774"/>
            <a:ext cx="5031105" cy="434340"/>
          </a:xfrm>
          <a:custGeom>
            <a:avLst/>
            <a:gdLst/>
            <a:ahLst/>
            <a:cxnLst/>
            <a:rect l="l" t="t" r="r" b="b"/>
            <a:pathLst>
              <a:path w="5031105" h="434340">
                <a:moveTo>
                  <a:pt x="5030533" y="0"/>
                </a:moveTo>
                <a:lnTo>
                  <a:pt x="0" y="0"/>
                </a:lnTo>
                <a:lnTo>
                  <a:pt x="0" y="217170"/>
                </a:lnTo>
                <a:lnTo>
                  <a:pt x="0" y="434340"/>
                </a:lnTo>
                <a:lnTo>
                  <a:pt x="5030533" y="434340"/>
                </a:lnTo>
                <a:lnTo>
                  <a:pt x="5030533" y="217170"/>
                </a:lnTo>
                <a:lnTo>
                  <a:pt x="5030533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9247" y="0"/>
            <a:ext cx="18156555" cy="10287635"/>
            <a:chOff x="79247" y="0"/>
            <a:chExt cx="18156555" cy="10287635"/>
          </a:xfrm>
        </p:grpSpPr>
        <p:sp>
          <p:nvSpPr>
            <p:cNvPr id="4" name="object 4"/>
            <p:cNvSpPr/>
            <p:nvPr/>
          </p:nvSpPr>
          <p:spPr>
            <a:xfrm>
              <a:off x="10267632" y="0"/>
              <a:ext cx="7968615" cy="10287635"/>
            </a:xfrm>
            <a:custGeom>
              <a:avLst/>
              <a:gdLst/>
              <a:ahLst/>
              <a:cxnLst/>
              <a:rect l="l" t="t" r="r" b="b"/>
              <a:pathLst>
                <a:path w="7968615" h="10287635">
                  <a:moveTo>
                    <a:pt x="7968170" y="0"/>
                  </a:moveTo>
                  <a:lnTo>
                    <a:pt x="0" y="6243078"/>
                  </a:lnTo>
                  <a:lnTo>
                    <a:pt x="2751772" y="10287295"/>
                  </a:lnTo>
                  <a:lnTo>
                    <a:pt x="7952930" y="10272174"/>
                  </a:lnTo>
                  <a:lnTo>
                    <a:pt x="7968170" y="0"/>
                  </a:lnTo>
                  <a:close/>
                </a:path>
              </a:pathLst>
            </a:custGeom>
            <a:solidFill>
              <a:srgbClr val="DCCA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47" y="417576"/>
              <a:ext cx="10186416" cy="103936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391" y="2359545"/>
            <a:ext cx="10840085" cy="7378700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249554" indent="-236854">
              <a:lnSpc>
                <a:spcPct val="100000"/>
              </a:lnSpc>
              <a:spcBef>
                <a:spcPts val="1145"/>
              </a:spcBef>
              <a:buChar char="-"/>
              <a:tabLst>
                <a:tab pos="249554" algn="l"/>
              </a:tabLst>
            </a:pPr>
            <a:r>
              <a:rPr sz="3500" b="1" spc="-20" dirty="0">
                <a:solidFill>
                  <a:srgbClr val="191919"/>
                </a:solidFill>
                <a:latin typeface="Arial"/>
                <a:cs typeface="Arial"/>
              </a:rPr>
              <a:t>Data</a:t>
            </a:r>
            <a:r>
              <a:rPr sz="3500" b="1" spc="-229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3500" b="1" spc="-70" dirty="0">
                <a:solidFill>
                  <a:srgbClr val="191919"/>
                </a:solidFill>
                <a:latin typeface="Arial"/>
                <a:cs typeface="Arial"/>
              </a:rPr>
              <a:t>Cleaning</a:t>
            </a:r>
            <a:r>
              <a:rPr sz="3500" b="1" spc="-229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3500" b="1" spc="-10" dirty="0">
                <a:solidFill>
                  <a:srgbClr val="191919"/>
                </a:solidFill>
                <a:latin typeface="Arial"/>
                <a:cs typeface="Arial"/>
              </a:rPr>
              <a:t>Steps</a:t>
            </a:r>
            <a:endParaRPr sz="3500">
              <a:latin typeface="Arial"/>
              <a:cs typeface="Arial"/>
            </a:endParaRPr>
          </a:p>
          <a:p>
            <a:pPr marL="1278890" lvl="1" indent="-241300">
              <a:lnSpc>
                <a:spcPct val="100000"/>
              </a:lnSpc>
              <a:spcBef>
                <a:spcPts val="1050"/>
              </a:spcBef>
              <a:buChar char="-"/>
              <a:tabLst>
                <a:tab pos="1278890" algn="l"/>
              </a:tabLst>
            </a:pP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Drop</a:t>
            </a:r>
            <a:r>
              <a:rPr sz="3500" spc="-19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spc="-20" dirty="0">
                <a:solidFill>
                  <a:srgbClr val="191919"/>
                </a:solidFill>
                <a:latin typeface="Arial MT"/>
                <a:cs typeface="Arial MT"/>
              </a:rPr>
              <a:t>irrelevant</a:t>
            </a:r>
            <a:r>
              <a:rPr sz="3500" spc="-19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spc="-10" dirty="0">
                <a:solidFill>
                  <a:srgbClr val="191919"/>
                </a:solidFill>
                <a:latin typeface="Arial MT"/>
                <a:cs typeface="Arial MT"/>
              </a:rPr>
              <a:t>features</a:t>
            </a:r>
            <a:r>
              <a:rPr sz="3500" spc="-19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in</a:t>
            </a:r>
            <a:r>
              <a:rPr sz="3500" spc="-19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our</a:t>
            </a:r>
            <a:r>
              <a:rPr sz="3500" spc="-26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spc="-10" dirty="0">
                <a:solidFill>
                  <a:srgbClr val="191919"/>
                </a:solidFill>
                <a:latin typeface="Arial MT"/>
                <a:cs typeface="Arial MT"/>
              </a:rPr>
              <a:t>dataset</a:t>
            </a:r>
            <a:endParaRPr sz="3500">
              <a:latin typeface="Arial MT"/>
              <a:cs typeface="Arial MT"/>
            </a:endParaRPr>
          </a:p>
          <a:p>
            <a:pPr marL="1278890" lvl="1" indent="-241300">
              <a:lnSpc>
                <a:spcPct val="100000"/>
              </a:lnSpc>
              <a:spcBef>
                <a:spcPts val="1050"/>
              </a:spcBef>
              <a:buChar char="-"/>
              <a:tabLst>
                <a:tab pos="1278890" algn="l"/>
              </a:tabLst>
            </a:pP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Check</a:t>
            </a:r>
            <a:r>
              <a:rPr sz="3500" spc="-27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and</a:t>
            </a:r>
            <a:r>
              <a:rPr sz="3500" spc="-13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spc="-10" dirty="0">
                <a:solidFill>
                  <a:srgbClr val="191919"/>
                </a:solidFill>
                <a:latin typeface="Arial MT"/>
                <a:cs typeface="Arial MT"/>
              </a:rPr>
              <a:t>rename/</a:t>
            </a:r>
            <a:r>
              <a:rPr sz="3500" spc="-12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modify</a:t>
            </a:r>
            <a:r>
              <a:rPr sz="3500" spc="-13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some</a:t>
            </a:r>
            <a:r>
              <a:rPr sz="3500" spc="-12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column</a:t>
            </a:r>
            <a:r>
              <a:rPr sz="3500" spc="-13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spc="-10" dirty="0">
                <a:solidFill>
                  <a:srgbClr val="191919"/>
                </a:solidFill>
                <a:latin typeface="Arial MT"/>
                <a:cs typeface="Arial MT"/>
              </a:rPr>
              <a:t>names</a:t>
            </a:r>
            <a:endParaRPr sz="3500">
              <a:latin typeface="Arial MT"/>
              <a:cs typeface="Arial MT"/>
            </a:endParaRPr>
          </a:p>
          <a:p>
            <a:pPr marL="1278890" lvl="1" indent="-241300">
              <a:lnSpc>
                <a:spcPct val="100000"/>
              </a:lnSpc>
              <a:spcBef>
                <a:spcPts val="1050"/>
              </a:spcBef>
              <a:buChar char="-"/>
              <a:tabLst>
                <a:tab pos="1278890" algn="l"/>
              </a:tabLst>
            </a:pP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Check</a:t>
            </a:r>
            <a:r>
              <a:rPr sz="3500" spc="-28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for</a:t>
            </a:r>
            <a:r>
              <a:rPr sz="3500" spc="-21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missing</a:t>
            </a:r>
            <a:r>
              <a:rPr sz="3500" spc="-14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spc="-10" dirty="0">
                <a:solidFill>
                  <a:srgbClr val="191919"/>
                </a:solidFill>
                <a:latin typeface="Arial MT"/>
                <a:cs typeface="Arial MT"/>
              </a:rPr>
              <a:t>values</a:t>
            </a:r>
            <a:endParaRPr sz="3500">
              <a:latin typeface="Arial MT"/>
              <a:cs typeface="Arial MT"/>
            </a:endParaRPr>
          </a:p>
          <a:p>
            <a:pPr marL="1278890" lvl="1" indent="-241300">
              <a:lnSpc>
                <a:spcPct val="100000"/>
              </a:lnSpc>
              <a:spcBef>
                <a:spcPts val="1125"/>
              </a:spcBef>
              <a:buChar char="-"/>
              <a:tabLst>
                <a:tab pos="1278890" algn="l"/>
              </a:tabLst>
            </a:pP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Remove</a:t>
            </a:r>
            <a:r>
              <a:rPr sz="3500" spc="-19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spc="-20" dirty="0">
                <a:solidFill>
                  <a:srgbClr val="191919"/>
                </a:solidFill>
                <a:latin typeface="Arial MT"/>
                <a:cs typeface="Arial MT"/>
              </a:rPr>
              <a:t>all</a:t>
            </a:r>
            <a:r>
              <a:rPr sz="3500" spc="-18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the</a:t>
            </a:r>
            <a:r>
              <a:rPr sz="3500" spc="-19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rows</a:t>
            </a:r>
            <a:r>
              <a:rPr sz="3500" spc="-18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with</a:t>
            </a:r>
            <a:r>
              <a:rPr sz="3500" spc="-18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missing</a:t>
            </a:r>
            <a:r>
              <a:rPr sz="3500" spc="-19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spc="-10" dirty="0">
                <a:solidFill>
                  <a:srgbClr val="191919"/>
                </a:solidFill>
                <a:latin typeface="Arial MT"/>
                <a:cs typeface="Arial MT"/>
              </a:rPr>
              <a:t>values</a:t>
            </a:r>
            <a:endParaRPr sz="3500">
              <a:latin typeface="Arial MT"/>
              <a:cs typeface="Arial MT"/>
            </a:endParaRPr>
          </a:p>
          <a:p>
            <a:pPr marL="1278890" lvl="1" indent="-241300">
              <a:lnSpc>
                <a:spcPct val="100000"/>
              </a:lnSpc>
              <a:spcBef>
                <a:spcPts val="1050"/>
              </a:spcBef>
              <a:buChar char="-"/>
              <a:tabLst>
                <a:tab pos="1278890" algn="l"/>
              </a:tabLst>
            </a:pP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Data</a:t>
            </a:r>
            <a:r>
              <a:rPr sz="3500" spc="-22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spc="-40" dirty="0">
                <a:solidFill>
                  <a:srgbClr val="191919"/>
                </a:solidFill>
                <a:latin typeface="Arial MT"/>
                <a:cs typeface="Arial MT"/>
              </a:rPr>
              <a:t>Type</a:t>
            </a:r>
            <a:r>
              <a:rPr sz="3500" spc="-21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spc="-10" dirty="0">
                <a:solidFill>
                  <a:srgbClr val="191919"/>
                </a:solidFill>
                <a:latin typeface="Arial MT"/>
                <a:cs typeface="Arial MT"/>
              </a:rPr>
              <a:t>Verification</a:t>
            </a:r>
            <a:endParaRPr sz="3500">
              <a:latin typeface="Arial MT"/>
              <a:cs typeface="Arial MT"/>
            </a:endParaRPr>
          </a:p>
          <a:p>
            <a:pPr marL="1278890" lvl="1" indent="-241300">
              <a:lnSpc>
                <a:spcPct val="100000"/>
              </a:lnSpc>
              <a:spcBef>
                <a:spcPts val="1050"/>
              </a:spcBef>
              <a:buChar char="-"/>
              <a:tabLst>
                <a:tab pos="1278890" algn="l"/>
              </a:tabLst>
            </a:pP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Outliers</a:t>
            </a:r>
            <a:r>
              <a:rPr sz="3500" spc="-15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spc="-10" dirty="0">
                <a:solidFill>
                  <a:srgbClr val="191919"/>
                </a:solidFill>
                <a:latin typeface="Arial MT"/>
                <a:cs typeface="Arial MT"/>
              </a:rPr>
              <a:t>Resolution</a:t>
            </a:r>
            <a:endParaRPr sz="3500">
              <a:latin typeface="Arial MT"/>
              <a:cs typeface="Arial MT"/>
            </a:endParaRPr>
          </a:p>
          <a:p>
            <a:pPr marL="249554" indent="-236854">
              <a:lnSpc>
                <a:spcPct val="100000"/>
              </a:lnSpc>
              <a:spcBef>
                <a:spcPts val="1050"/>
              </a:spcBef>
              <a:buChar char="-"/>
              <a:tabLst>
                <a:tab pos="249554" algn="l"/>
              </a:tabLst>
            </a:pPr>
            <a:r>
              <a:rPr sz="3500" b="1" spc="-75" dirty="0">
                <a:solidFill>
                  <a:srgbClr val="191919"/>
                </a:solidFill>
                <a:latin typeface="Arial"/>
                <a:cs typeface="Arial"/>
              </a:rPr>
              <a:t>Random</a:t>
            </a:r>
            <a:r>
              <a:rPr sz="3500" b="1" spc="-2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3500" b="1" spc="-10" dirty="0">
                <a:solidFill>
                  <a:srgbClr val="191919"/>
                </a:solidFill>
                <a:latin typeface="Arial"/>
                <a:cs typeface="Arial"/>
              </a:rPr>
              <a:t>Sampling:</a:t>
            </a:r>
            <a:endParaRPr sz="3500">
              <a:latin typeface="Arial"/>
              <a:cs typeface="Arial"/>
            </a:endParaRPr>
          </a:p>
          <a:p>
            <a:pPr marL="12700" marR="5080" algn="just">
              <a:lnSpc>
                <a:spcPct val="125000"/>
              </a:lnSpc>
              <a:spcBef>
                <a:spcPts val="75"/>
              </a:spcBef>
            </a:pP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Random</a:t>
            </a:r>
            <a:r>
              <a:rPr sz="3500" spc="10" dirty="0">
                <a:solidFill>
                  <a:srgbClr val="191919"/>
                </a:solidFill>
                <a:latin typeface="Arial MT"/>
                <a:cs typeface="Arial MT"/>
              </a:rPr>
              <a:t> 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sampling</a:t>
            </a:r>
            <a:r>
              <a:rPr sz="3500" spc="15" dirty="0">
                <a:solidFill>
                  <a:srgbClr val="191919"/>
                </a:solidFill>
                <a:latin typeface="Arial MT"/>
                <a:cs typeface="Arial MT"/>
              </a:rPr>
              <a:t> 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is</a:t>
            </a:r>
            <a:r>
              <a:rPr sz="3500" spc="15" dirty="0">
                <a:solidFill>
                  <a:srgbClr val="191919"/>
                </a:solidFill>
                <a:latin typeface="Arial MT"/>
                <a:cs typeface="Arial MT"/>
              </a:rPr>
              <a:t> 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a</a:t>
            </a:r>
            <a:r>
              <a:rPr sz="3500" spc="15" dirty="0">
                <a:solidFill>
                  <a:srgbClr val="191919"/>
                </a:solidFill>
                <a:latin typeface="Arial MT"/>
                <a:cs typeface="Arial MT"/>
              </a:rPr>
              <a:t> 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technique</a:t>
            </a:r>
            <a:r>
              <a:rPr sz="3500" spc="15" dirty="0">
                <a:solidFill>
                  <a:srgbClr val="191919"/>
                </a:solidFill>
                <a:latin typeface="Arial MT"/>
                <a:cs typeface="Arial MT"/>
              </a:rPr>
              <a:t> 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where</a:t>
            </a:r>
            <a:r>
              <a:rPr sz="3500" spc="15" dirty="0">
                <a:solidFill>
                  <a:srgbClr val="191919"/>
                </a:solidFill>
                <a:latin typeface="Arial MT"/>
                <a:cs typeface="Arial MT"/>
              </a:rPr>
              <a:t> 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each</a:t>
            </a:r>
            <a:r>
              <a:rPr sz="3500" spc="15" dirty="0">
                <a:solidFill>
                  <a:srgbClr val="191919"/>
                </a:solidFill>
                <a:latin typeface="Arial MT"/>
                <a:cs typeface="Arial MT"/>
              </a:rPr>
              <a:t>  </a:t>
            </a:r>
            <a:r>
              <a:rPr sz="3500" spc="-20" dirty="0">
                <a:solidFill>
                  <a:srgbClr val="191919"/>
                </a:solidFill>
                <a:latin typeface="Arial MT"/>
                <a:cs typeface="Arial MT"/>
              </a:rPr>
              <a:t>data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point</a:t>
            </a:r>
            <a:r>
              <a:rPr sz="3500" spc="10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has</a:t>
            </a:r>
            <a:r>
              <a:rPr sz="3500" spc="10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an</a:t>
            </a:r>
            <a:r>
              <a:rPr sz="3500" spc="10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equal</a:t>
            </a:r>
            <a:r>
              <a:rPr sz="3500" spc="11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chance</a:t>
            </a:r>
            <a:r>
              <a:rPr sz="3500" spc="10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of</a:t>
            </a:r>
            <a:r>
              <a:rPr sz="3500" spc="10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being</a:t>
            </a:r>
            <a:r>
              <a:rPr sz="3500" spc="10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selected,</a:t>
            </a:r>
            <a:r>
              <a:rPr sz="3500" spc="11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spc="-10" dirty="0">
                <a:solidFill>
                  <a:srgbClr val="191919"/>
                </a:solidFill>
                <a:latin typeface="Arial MT"/>
                <a:cs typeface="Arial MT"/>
              </a:rPr>
              <a:t>ensuring </a:t>
            </a:r>
            <a:r>
              <a:rPr sz="3500" spc="-20" dirty="0">
                <a:solidFill>
                  <a:srgbClr val="191919"/>
                </a:solidFill>
                <a:latin typeface="Arial MT"/>
                <a:cs typeface="Arial MT"/>
              </a:rPr>
              <a:t>an</a:t>
            </a:r>
            <a:r>
              <a:rPr sz="3500" spc="-21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unbiased</a:t>
            </a:r>
            <a:r>
              <a:rPr sz="3500" spc="-21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representation</a:t>
            </a:r>
            <a:r>
              <a:rPr sz="3500" spc="-21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of</a:t>
            </a:r>
            <a:r>
              <a:rPr sz="3500" spc="-21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91919"/>
                </a:solidFill>
                <a:latin typeface="Arial MT"/>
                <a:cs typeface="Arial MT"/>
              </a:rPr>
              <a:t>the</a:t>
            </a:r>
            <a:r>
              <a:rPr sz="3500" spc="-21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500" spc="-10" dirty="0">
                <a:solidFill>
                  <a:srgbClr val="191919"/>
                </a:solidFill>
                <a:latin typeface="Arial MT"/>
                <a:cs typeface="Arial MT"/>
              </a:rPr>
              <a:t>dataset.</a:t>
            </a:r>
            <a:endParaRPr sz="35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60240" y="0"/>
            <a:ext cx="1278255" cy="1074420"/>
          </a:xfrm>
          <a:custGeom>
            <a:avLst/>
            <a:gdLst/>
            <a:ahLst/>
            <a:cxnLst/>
            <a:rect l="l" t="t" r="r" b="b"/>
            <a:pathLst>
              <a:path w="1278254" h="1074420">
                <a:moveTo>
                  <a:pt x="1277899" y="0"/>
                </a:moveTo>
                <a:lnTo>
                  <a:pt x="1277899" y="1074153"/>
                </a:lnTo>
                <a:lnTo>
                  <a:pt x="639305" y="1074153"/>
                </a:lnTo>
                <a:lnTo>
                  <a:pt x="0" y="1074153"/>
                </a:lnTo>
                <a:lnTo>
                  <a:pt x="0" y="0"/>
                </a:lnTo>
              </a:path>
            </a:pathLst>
          </a:custGeom>
          <a:ln w="152628">
            <a:solidFill>
              <a:srgbClr val="DCCA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3435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78402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27" y="0"/>
                </a:moveTo>
                <a:lnTo>
                  <a:pt x="0" y="0"/>
                </a:lnTo>
                <a:lnTo>
                  <a:pt x="0" y="548580"/>
                </a:lnTo>
                <a:lnTo>
                  <a:pt x="274307" y="548580"/>
                </a:lnTo>
                <a:lnTo>
                  <a:pt x="548627" y="548580"/>
                </a:lnTo>
                <a:lnTo>
                  <a:pt x="548627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3357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09455" y="0"/>
            <a:ext cx="9097645" cy="10255885"/>
          </a:xfrm>
          <a:custGeom>
            <a:avLst/>
            <a:gdLst/>
            <a:ahLst/>
            <a:cxnLst/>
            <a:rect l="l" t="t" r="r" b="b"/>
            <a:pathLst>
              <a:path w="9097644" h="10255885">
                <a:moveTo>
                  <a:pt x="9097263" y="0"/>
                </a:moveTo>
                <a:lnTo>
                  <a:pt x="9053670" y="0"/>
                </a:lnTo>
                <a:lnTo>
                  <a:pt x="0" y="6211341"/>
                </a:lnTo>
                <a:lnTo>
                  <a:pt x="2751810" y="10255555"/>
                </a:lnTo>
                <a:lnTo>
                  <a:pt x="9097263" y="10255555"/>
                </a:lnTo>
                <a:lnTo>
                  <a:pt x="9097263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59" y="274320"/>
            <a:ext cx="7232904" cy="88087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1383" y="2067293"/>
            <a:ext cx="8539480" cy="254000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3300" b="1" spc="-20" dirty="0">
                <a:solidFill>
                  <a:srgbClr val="191919"/>
                </a:solidFill>
                <a:latin typeface="Arial"/>
                <a:cs typeface="Arial"/>
              </a:rPr>
              <a:t>-</a:t>
            </a:r>
            <a:r>
              <a:rPr sz="3300" b="1" spc="-2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3300" b="1" spc="-65" dirty="0">
                <a:solidFill>
                  <a:srgbClr val="191919"/>
                </a:solidFill>
                <a:latin typeface="Arial"/>
                <a:cs typeface="Arial"/>
              </a:rPr>
              <a:t>Univariate</a:t>
            </a:r>
            <a:r>
              <a:rPr sz="3300" b="1" spc="-2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3300" b="1" spc="-10" dirty="0">
                <a:solidFill>
                  <a:srgbClr val="191919"/>
                </a:solidFill>
                <a:latin typeface="Arial"/>
                <a:cs typeface="Arial"/>
              </a:rPr>
              <a:t>Analysis:</a:t>
            </a:r>
            <a:endParaRPr sz="3300">
              <a:latin typeface="Arial"/>
              <a:cs typeface="Arial"/>
            </a:endParaRPr>
          </a:p>
          <a:p>
            <a:pPr marL="1414145" marR="5080" indent="86995">
              <a:lnSpc>
                <a:spcPct val="125000"/>
              </a:lnSpc>
            </a:pPr>
            <a:r>
              <a:rPr sz="3300" dirty="0">
                <a:solidFill>
                  <a:srgbClr val="191919"/>
                </a:solidFill>
                <a:latin typeface="Arial MT"/>
                <a:cs typeface="Arial MT"/>
              </a:rPr>
              <a:t>-</a:t>
            </a:r>
            <a:r>
              <a:rPr sz="3300" spc="-20" dirty="0">
                <a:solidFill>
                  <a:srgbClr val="191919"/>
                </a:solidFill>
                <a:latin typeface="Arial MT"/>
                <a:cs typeface="Arial MT"/>
              </a:rPr>
              <a:t>Univariate</a:t>
            </a:r>
            <a:r>
              <a:rPr sz="3300" spc="-19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191919"/>
                </a:solidFill>
                <a:latin typeface="Arial MT"/>
                <a:cs typeface="Arial MT"/>
              </a:rPr>
              <a:t>analysis</a:t>
            </a:r>
            <a:r>
              <a:rPr sz="3300" spc="-19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spc="-20" dirty="0">
                <a:solidFill>
                  <a:srgbClr val="191919"/>
                </a:solidFill>
                <a:latin typeface="Arial MT"/>
                <a:cs typeface="Arial MT"/>
              </a:rPr>
              <a:t>examines</a:t>
            </a:r>
            <a:r>
              <a:rPr sz="3300" spc="-18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spc="-65" dirty="0">
                <a:solidFill>
                  <a:srgbClr val="191919"/>
                </a:solidFill>
                <a:latin typeface="Arial MT"/>
                <a:cs typeface="Arial MT"/>
              </a:rPr>
              <a:t>a</a:t>
            </a:r>
            <a:r>
              <a:rPr sz="3300" spc="-19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spc="-10" dirty="0">
                <a:solidFill>
                  <a:srgbClr val="191919"/>
                </a:solidFill>
                <a:latin typeface="Arial MT"/>
                <a:cs typeface="Arial MT"/>
              </a:rPr>
              <a:t>single </a:t>
            </a:r>
            <a:r>
              <a:rPr sz="3300" spc="-25" dirty="0">
                <a:solidFill>
                  <a:srgbClr val="191919"/>
                </a:solidFill>
                <a:latin typeface="Arial MT"/>
                <a:cs typeface="Arial MT"/>
              </a:rPr>
              <a:t>variable</a:t>
            </a:r>
            <a:r>
              <a:rPr sz="3300" spc="-21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191919"/>
                </a:solidFill>
                <a:latin typeface="Arial MT"/>
                <a:cs typeface="Arial MT"/>
              </a:rPr>
              <a:t>in</a:t>
            </a:r>
            <a:r>
              <a:rPr sz="3300" spc="-21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191919"/>
                </a:solidFill>
                <a:latin typeface="Arial MT"/>
                <a:cs typeface="Arial MT"/>
              </a:rPr>
              <a:t>the</a:t>
            </a:r>
            <a:r>
              <a:rPr sz="3300" spc="-204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191919"/>
                </a:solidFill>
                <a:latin typeface="Arial MT"/>
                <a:cs typeface="Arial MT"/>
              </a:rPr>
              <a:t>dataset</a:t>
            </a:r>
            <a:r>
              <a:rPr sz="3300" spc="-21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spc="55" dirty="0">
                <a:solidFill>
                  <a:srgbClr val="191919"/>
                </a:solidFill>
                <a:latin typeface="Arial MT"/>
                <a:cs typeface="Arial MT"/>
              </a:rPr>
              <a:t>to</a:t>
            </a:r>
            <a:r>
              <a:rPr sz="3300" spc="-204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spc="-10" dirty="0">
                <a:solidFill>
                  <a:srgbClr val="191919"/>
                </a:solidFill>
                <a:latin typeface="Arial MT"/>
                <a:cs typeface="Arial MT"/>
              </a:rPr>
              <a:t>understand </a:t>
            </a:r>
            <a:r>
              <a:rPr sz="3300" dirty="0">
                <a:solidFill>
                  <a:srgbClr val="191919"/>
                </a:solidFill>
                <a:latin typeface="Arial MT"/>
                <a:cs typeface="Arial MT"/>
              </a:rPr>
              <a:t>its</a:t>
            </a:r>
            <a:r>
              <a:rPr sz="3300" spc="-13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191919"/>
                </a:solidFill>
                <a:latin typeface="Arial MT"/>
                <a:cs typeface="Arial MT"/>
              </a:rPr>
              <a:t>distribution,</a:t>
            </a:r>
            <a:r>
              <a:rPr sz="3300" spc="-13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spc="-10" dirty="0">
                <a:solidFill>
                  <a:srgbClr val="191919"/>
                </a:solidFill>
                <a:latin typeface="Arial MT"/>
                <a:cs typeface="Arial MT"/>
              </a:rPr>
              <a:t>central</a:t>
            </a:r>
            <a:r>
              <a:rPr sz="3300" spc="-13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spc="-40" dirty="0">
                <a:solidFill>
                  <a:srgbClr val="191919"/>
                </a:solidFill>
                <a:latin typeface="Arial MT"/>
                <a:cs typeface="Arial MT"/>
              </a:rPr>
              <a:t>tendency,</a:t>
            </a:r>
            <a:r>
              <a:rPr sz="3300" spc="-13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spc="-25" dirty="0">
                <a:solidFill>
                  <a:srgbClr val="191919"/>
                </a:solidFill>
                <a:latin typeface="Arial MT"/>
                <a:cs typeface="Arial MT"/>
              </a:rPr>
              <a:t>and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383" y="4591418"/>
            <a:ext cx="9206230" cy="443547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38885">
              <a:lnSpc>
                <a:spcPct val="100000"/>
              </a:lnSpc>
              <a:spcBef>
                <a:spcPts val="1090"/>
              </a:spcBef>
            </a:pPr>
            <a:r>
              <a:rPr sz="3300" spc="-10" dirty="0">
                <a:solidFill>
                  <a:srgbClr val="191919"/>
                </a:solidFill>
                <a:latin typeface="Arial MT"/>
                <a:cs typeface="Arial MT"/>
              </a:rPr>
              <a:t>spread.</a:t>
            </a:r>
            <a:endParaRPr sz="3300">
              <a:latin typeface="Arial MT"/>
              <a:cs typeface="Arial MT"/>
            </a:endParaRPr>
          </a:p>
          <a:p>
            <a:pPr marL="1640205" indent="-226060">
              <a:lnSpc>
                <a:spcPct val="100000"/>
              </a:lnSpc>
              <a:spcBef>
                <a:spcPts val="990"/>
              </a:spcBef>
              <a:buChar char="-"/>
              <a:tabLst>
                <a:tab pos="1640205" algn="l"/>
              </a:tabLst>
            </a:pPr>
            <a:r>
              <a:rPr sz="3300" dirty="0">
                <a:solidFill>
                  <a:srgbClr val="191919"/>
                </a:solidFill>
                <a:latin typeface="Arial MT"/>
                <a:cs typeface="Arial MT"/>
              </a:rPr>
              <a:t>Helps</a:t>
            </a:r>
            <a:r>
              <a:rPr sz="3300" spc="-14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191919"/>
                </a:solidFill>
                <a:latin typeface="Arial MT"/>
                <a:cs typeface="Arial MT"/>
              </a:rPr>
              <a:t>identify</a:t>
            </a:r>
            <a:r>
              <a:rPr sz="3300" spc="-14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191919"/>
                </a:solidFill>
                <a:latin typeface="Arial MT"/>
                <a:cs typeface="Arial MT"/>
              </a:rPr>
              <a:t>patterns,outliers,</a:t>
            </a:r>
            <a:r>
              <a:rPr sz="3300" spc="-14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191919"/>
                </a:solidFill>
                <a:latin typeface="Arial MT"/>
                <a:cs typeface="Arial MT"/>
              </a:rPr>
              <a:t>and</a:t>
            </a:r>
            <a:r>
              <a:rPr sz="3300" spc="-14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spc="-10" dirty="0">
                <a:solidFill>
                  <a:srgbClr val="191919"/>
                </a:solidFill>
                <a:latin typeface="Arial MT"/>
                <a:cs typeface="Arial MT"/>
              </a:rPr>
              <a:t>data.</a:t>
            </a:r>
            <a:endParaRPr sz="3300">
              <a:latin typeface="Arial MT"/>
              <a:cs typeface="Arial MT"/>
            </a:endParaRPr>
          </a:p>
          <a:p>
            <a:pPr marL="1640205" indent="-226060">
              <a:lnSpc>
                <a:spcPct val="100000"/>
              </a:lnSpc>
              <a:spcBef>
                <a:spcPts val="990"/>
              </a:spcBef>
              <a:buChar char="-"/>
              <a:tabLst>
                <a:tab pos="1640205" algn="l"/>
              </a:tabLst>
            </a:pPr>
            <a:r>
              <a:rPr sz="3300" dirty="0">
                <a:solidFill>
                  <a:srgbClr val="191919"/>
                </a:solidFill>
                <a:latin typeface="Arial MT"/>
                <a:cs typeface="Arial MT"/>
              </a:rPr>
              <a:t>Histograms,Boxplots</a:t>
            </a:r>
            <a:r>
              <a:rPr sz="3300" spc="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191919"/>
                </a:solidFill>
                <a:latin typeface="Arial MT"/>
                <a:cs typeface="Arial MT"/>
              </a:rPr>
              <a:t>,Bar</a:t>
            </a:r>
            <a:r>
              <a:rPr sz="3300" spc="-7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spc="-10" dirty="0">
                <a:solidFill>
                  <a:srgbClr val="191919"/>
                </a:solidFill>
                <a:latin typeface="Arial MT"/>
                <a:cs typeface="Arial MT"/>
              </a:rPr>
              <a:t>Charts</a:t>
            </a:r>
            <a:endParaRPr sz="3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3300" b="1" spc="-20" dirty="0">
                <a:solidFill>
                  <a:srgbClr val="191919"/>
                </a:solidFill>
                <a:latin typeface="Arial"/>
                <a:cs typeface="Arial"/>
              </a:rPr>
              <a:t>-</a:t>
            </a:r>
            <a:r>
              <a:rPr sz="3300" b="1" spc="-2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3300" b="1" spc="-70" dirty="0">
                <a:solidFill>
                  <a:srgbClr val="191919"/>
                </a:solidFill>
                <a:latin typeface="Arial"/>
                <a:cs typeface="Arial"/>
              </a:rPr>
              <a:t>Bivariate</a:t>
            </a:r>
            <a:r>
              <a:rPr sz="3300" b="1" spc="-2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3300" b="1" spc="-10" dirty="0">
                <a:solidFill>
                  <a:srgbClr val="191919"/>
                </a:solidFill>
                <a:latin typeface="Arial"/>
                <a:cs typeface="Arial"/>
              </a:rPr>
              <a:t>Analysis:</a:t>
            </a:r>
            <a:endParaRPr sz="3300">
              <a:latin typeface="Arial"/>
              <a:cs typeface="Arial"/>
            </a:endParaRPr>
          </a:p>
          <a:p>
            <a:pPr marL="12700" marR="951230" indent="1576070">
              <a:lnSpc>
                <a:spcPct val="125000"/>
              </a:lnSpc>
            </a:pPr>
            <a:r>
              <a:rPr sz="3300" spc="-20" dirty="0">
                <a:solidFill>
                  <a:srgbClr val="191919"/>
                </a:solidFill>
                <a:latin typeface="Arial MT"/>
                <a:cs typeface="Arial MT"/>
              </a:rPr>
              <a:t>-</a:t>
            </a:r>
            <a:r>
              <a:rPr sz="3300" spc="-19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spc="-10" dirty="0">
                <a:solidFill>
                  <a:srgbClr val="191919"/>
                </a:solidFill>
                <a:latin typeface="Arial MT"/>
                <a:cs typeface="Arial MT"/>
              </a:rPr>
              <a:t>Bivariate</a:t>
            </a:r>
            <a:r>
              <a:rPr sz="3300" spc="-19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191919"/>
                </a:solidFill>
                <a:latin typeface="Arial MT"/>
                <a:cs typeface="Arial MT"/>
              </a:rPr>
              <a:t>analysis</a:t>
            </a:r>
            <a:r>
              <a:rPr sz="3300" spc="-19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spc="-20" dirty="0">
                <a:solidFill>
                  <a:srgbClr val="191919"/>
                </a:solidFill>
                <a:latin typeface="Arial MT"/>
                <a:cs typeface="Arial MT"/>
              </a:rPr>
              <a:t>examines</a:t>
            </a:r>
            <a:r>
              <a:rPr sz="3300" spc="-19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spc="-25" dirty="0">
                <a:solidFill>
                  <a:srgbClr val="191919"/>
                </a:solidFill>
                <a:latin typeface="Arial MT"/>
                <a:cs typeface="Arial MT"/>
              </a:rPr>
              <a:t>the </a:t>
            </a:r>
            <a:r>
              <a:rPr sz="3300" dirty="0">
                <a:solidFill>
                  <a:srgbClr val="191919"/>
                </a:solidFill>
                <a:latin typeface="Arial MT"/>
                <a:cs typeface="Arial MT"/>
              </a:rPr>
              <a:t>relationship</a:t>
            </a:r>
            <a:r>
              <a:rPr sz="3300" spc="-16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spc="-10" dirty="0">
                <a:solidFill>
                  <a:srgbClr val="191919"/>
                </a:solidFill>
                <a:latin typeface="Arial MT"/>
                <a:cs typeface="Arial MT"/>
              </a:rPr>
              <a:t>between</a:t>
            </a:r>
            <a:r>
              <a:rPr sz="3300" spc="-16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191919"/>
                </a:solidFill>
                <a:latin typeface="Arial MT"/>
                <a:cs typeface="Arial MT"/>
              </a:rPr>
              <a:t>two</a:t>
            </a:r>
            <a:r>
              <a:rPr sz="3300" spc="-16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spc="-25" dirty="0">
                <a:solidFill>
                  <a:srgbClr val="191919"/>
                </a:solidFill>
                <a:latin typeface="Arial MT"/>
                <a:cs typeface="Arial MT"/>
              </a:rPr>
              <a:t>variables</a:t>
            </a:r>
            <a:r>
              <a:rPr sz="3300" spc="-16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spc="55" dirty="0">
                <a:solidFill>
                  <a:srgbClr val="191919"/>
                </a:solidFill>
                <a:latin typeface="Arial MT"/>
                <a:cs typeface="Arial MT"/>
              </a:rPr>
              <a:t>to</a:t>
            </a:r>
            <a:r>
              <a:rPr sz="3300" spc="-165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spc="-10" dirty="0">
                <a:solidFill>
                  <a:srgbClr val="191919"/>
                </a:solidFill>
                <a:latin typeface="Arial MT"/>
                <a:cs typeface="Arial MT"/>
              </a:rPr>
              <a:t>identify </a:t>
            </a:r>
            <a:r>
              <a:rPr sz="3300" dirty="0">
                <a:solidFill>
                  <a:srgbClr val="191919"/>
                </a:solidFill>
                <a:latin typeface="Arial MT"/>
                <a:cs typeface="Arial MT"/>
              </a:rPr>
              <a:t>correlations,</a:t>
            </a:r>
            <a:r>
              <a:rPr sz="3300" spc="-204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191919"/>
                </a:solidFill>
                <a:latin typeface="Arial MT"/>
                <a:cs typeface="Arial MT"/>
              </a:rPr>
              <a:t>trends,</a:t>
            </a:r>
            <a:r>
              <a:rPr sz="3300" spc="-204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191919"/>
                </a:solidFill>
                <a:latin typeface="Arial MT"/>
                <a:cs typeface="Arial MT"/>
              </a:rPr>
              <a:t>or</a:t>
            </a:r>
            <a:r>
              <a:rPr sz="3300" spc="-27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3300" spc="-10" dirty="0">
                <a:solidFill>
                  <a:srgbClr val="191919"/>
                </a:solidFill>
                <a:latin typeface="Arial MT"/>
                <a:cs typeface="Arial MT"/>
              </a:rPr>
              <a:t>dependencies.</a:t>
            </a:r>
            <a:endParaRPr sz="33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41788" y="1149273"/>
            <a:ext cx="7639050" cy="623887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716158" y="7852968"/>
            <a:ext cx="6470650" cy="4711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dirty="0">
                <a:latin typeface="Verdana"/>
                <a:cs typeface="Verdana"/>
              </a:rPr>
              <a:t>Fig</a:t>
            </a:r>
            <a:r>
              <a:rPr sz="2900" spc="-260" dirty="0">
                <a:latin typeface="Verdana"/>
                <a:cs typeface="Verdana"/>
              </a:rPr>
              <a:t> </a:t>
            </a:r>
            <a:r>
              <a:rPr sz="2900" spc="-65" dirty="0">
                <a:latin typeface="Verdana"/>
                <a:cs typeface="Verdana"/>
              </a:rPr>
              <a:t>showing</a:t>
            </a:r>
            <a:r>
              <a:rPr sz="2900" spc="-170" dirty="0">
                <a:latin typeface="Verdana"/>
                <a:cs typeface="Verdana"/>
              </a:rPr>
              <a:t> </a:t>
            </a:r>
            <a:r>
              <a:rPr sz="2900" spc="-450" dirty="0">
                <a:latin typeface="Verdana"/>
                <a:cs typeface="Verdana"/>
              </a:rPr>
              <a:t>:</a:t>
            </a:r>
            <a:r>
              <a:rPr sz="2900" dirty="0">
                <a:latin typeface="Verdana"/>
                <a:cs typeface="Verdana"/>
              </a:rPr>
              <a:t> Right</a:t>
            </a:r>
            <a:r>
              <a:rPr sz="2900" spc="-140" dirty="0">
                <a:latin typeface="Verdana"/>
                <a:cs typeface="Verdana"/>
              </a:rPr>
              <a:t> </a:t>
            </a:r>
            <a:r>
              <a:rPr sz="2900" spc="-125" dirty="0">
                <a:latin typeface="Verdana"/>
                <a:cs typeface="Verdana"/>
              </a:rPr>
              <a:t>skewed</a:t>
            </a:r>
            <a:r>
              <a:rPr sz="2900" spc="-130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box</a:t>
            </a:r>
            <a:r>
              <a:rPr sz="2900" spc="-140" dirty="0">
                <a:latin typeface="Verdana"/>
                <a:cs typeface="Verdana"/>
              </a:rPr>
              <a:t> </a:t>
            </a:r>
            <a:r>
              <a:rPr sz="2900" spc="-20" dirty="0">
                <a:latin typeface="Verdana"/>
                <a:cs typeface="Verdana"/>
              </a:rPr>
              <a:t>plot</a:t>
            </a:r>
            <a:endParaRPr sz="2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840" y="1218285"/>
            <a:ext cx="161925" cy="1619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840" y="1837410"/>
            <a:ext cx="161925" cy="1619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840" y="2456535"/>
            <a:ext cx="161925" cy="1619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840" y="3075660"/>
            <a:ext cx="161925" cy="1619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840" y="3694785"/>
            <a:ext cx="161925" cy="1619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840" y="4313910"/>
            <a:ext cx="161925" cy="1619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840" y="5561685"/>
            <a:ext cx="161925" cy="1619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840" y="6190335"/>
            <a:ext cx="161925" cy="16192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1111" y="200438"/>
            <a:ext cx="12328525" cy="755332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1065"/>
              </a:spcBef>
            </a:pPr>
            <a:r>
              <a:rPr sz="3950" dirty="0">
                <a:latin typeface="Verdana"/>
                <a:cs typeface="Verdana"/>
              </a:rPr>
              <a:t>-</a:t>
            </a:r>
            <a:r>
              <a:rPr sz="3950" spc="-140" dirty="0">
                <a:latin typeface="Verdana"/>
                <a:cs typeface="Verdana"/>
              </a:rPr>
              <a:t> </a:t>
            </a:r>
            <a:r>
              <a:rPr sz="3950" spc="-254" dirty="0">
                <a:latin typeface="Verdana"/>
                <a:cs typeface="Verdana"/>
              </a:rPr>
              <a:t>Some</a:t>
            </a:r>
            <a:r>
              <a:rPr sz="3950" spc="-95" dirty="0">
                <a:latin typeface="Verdana"/>
                <a:cs typeface="Verdana"/>
              </a:rPr>
              <a:t> </a:t>
            </a:r>
            <a:r>
              <a:rPr sz="3950" spc="75" dirty="0">
                <a:latin typeface="Verdana"/>
                <a:cs typeface="Verdana"/>
              </a:rPr>
              <a:t>of</a:t>
            </a:r>
            <a:r>
              <a:rPr sz="3950" spc="-110" dirty="0">
                <a:latin typeface="Verdana"/>
                <a:cs typeface="Verdana"/>
              </a:rPr>
              <a:t> </a:t>
            </a:r>
            <a:r>
              <a:rPr sz="3950" dirty="0">
                <a:latin typeface="Verdana"/>
                <a:cs typeface="Verdana"/>
              </a:rPr>
              <a:t>the</a:t>
            </a:r>
            <a:r>
              <a:rPr sz="3950" spc="-110" dirty="0">
                <a:latin typeface="Verdana"/>
                <a:cs typeface="Verdana"/>
              </a:rPr>
              <a:t> </a:t>
            </a:r>
            <a:r>
              <a:rPr sz="3950" spc="-145" dirty="0">
                <a:latin typeface="Verdana"/>
                <a:cs typeface="Verdana"/>
              </a:rPr>
              <a:t>examples</a:t>
            </a:r>
            <a:r>
              <a:rPr sz="3950" spc="-110" dirty="0">
                <a:latin typeface="Verdana"/>
                <a:cs typeface="Verdana"/>
              </a:rPr>
              <a:t> </a:t>
            </a:r>
            <a:r>
              <a:rPr sz="3950" spc="75" dirty="0">
                <a:latin typeface="Verdana"/>
                <a:cs typeface="Verdana"/>
              </a:rPr>
              <a:t>of</a:t>
            </a:r>
            <a:r>
              <a:rPr sz="3950" spc="-110" dirty="0">
                <a:latin typeface="Verdana"/>
                <a:cs typeface="Verdana"/>
              </a:rPr>
              <a:t> </a:t>
            </a:r>
            <a:r>
              <a:rPr sz="3950" spc="-65" dirty="0">
                <a:latin typeface="Verdana"/>
                <a:cs typeface="Verdana"/>
              </a:rPr>
              <a:t>bivariate</a:t>
            </a:r>
            <a:r>
              <a:rPr sz="3950" spc="-110" dirty="0">
                <a:latin typeface="Verdana"/>
                <a:cs typeface="Verdana"/>
              </a:rPr>
              <a:t> </a:t>
            </a:r>
            <a:r>
              <a:rPr sz="3950" spc="-114" dirty="0">
                <a:latin typeface="Verdana"/>
                <a:cs typeface="Verdana"/>
              </a:rPr>
              <a:t>analysis</a:t>
            </a:r>
            <a:r>
              <a:rPr sz="3950" spc="-105" dirty="0">
                <a:latin typeface="Verdana"/>
                <a:cs typeface="Verdana"/>
              </a:rPr>
              <a:t> </a:t>
            </a:r>
            <a:r>
              <a:rPr sz="3950" spc="-310" dirty="0">
                <a:latin typeface="Verdana"/>
                <a:cs typeface="Verdana"/>
              </a:rPr>
              <a:t>are:</a:t>
            </a:r>
            <a:endParaRPr sz="3950">
              <a:latin typeface="Verdana"/>
              <a:cs typeface="Verdana"/>
            </a:endParaRPr>
          </a:p>
          <a:p>
            <a:pPr marL="683260" marR="9195435">
              <a:lnSpc>
                <a:spcPts val="4880"/>
              </a:lnSpc>
              <a:spcBef>
                <a:spcPts val="180"/>
              </a:spcBef>
            </a:pPr>
            <a:r>
              <a:rPr sz="3300" spc="-155" dirty="0">
                <a:latin typeface="Verdana"/>
                <a:cs typeface="Verdana"/>
              </a:rPr>
              <a:t>Scatter</a:t>
            </a:r>
            <a:r>
              <a:rPr sz="3300" spc="-110" dirty="0">
                <a:latin typeface="Verdana"/>
                <a:cs typeface="Verdana"/>
              </a:rPr>
              <a:t> </a:t>
            </a:r>
            <a:r>
              <a:rPr sz="3300" spc="-30" dirty="0">
                <a:latin typeface="Verdana"/>
                <a:cs typeface="Verdana"/>
              </a:rPr>
              <a:t>Plot, </a:t>
            </a:r>
            <a:r>
              <a:rPr sz="3300" spc="-20" dirty="0">
                <a:latin typeface="Verdana"/>
                <a:cs typeface="Verdana"/>
              </a:rPr>
              <a:t>Box</a:t>
            </a:r>
            <a:r>
              <a:rPr sz="3300" spc="-265" dirty="0">
                <a:latin typeface="Verdana"/>
                <a:cs typeface="Verdana"/>
              </a:rPr>
              <a:t> </a:t>
            </a:r>
            <a:r>
              <a:rPr sz="3300" spc="-10" dirty="0">
                <a:latin typeface="Verdana"/>
                <a:cs typeface="Verdana"/>
              </a:rPr>
              <a:t>Plot, </a:t>
            </a:r>
            <a:r>
              <a:rPr sz="3300" dirty="0">
                <a:latin typeface="Verdana"/>
                <a:cs typeface="Verdana"/>
              </a:rPr>
              <a:t>Violin</a:t>
            </a:r>
            <a:r>
              <a:rPr sz="3300" spc="-25" dirty="0">
                <a:latin typeface="Verdana"/>
                <a:cs typeface="Verdana"/>
              </a:rPr>
              <a:t> </a:t>
            </a:r>
            <a:r>
              <a:rPr sz="3300" spc="-10" dirty="0">
                <a:latin typeface="Verdana"/>
                <a:cs typeface="Verdana"/>
              </a:rPr>
              <a:t>Plot,</a:t>
            </a:r>
            <a:endParaRPr sz="3300">
              <a:latin typeface="Verdana"/>
              <a:cs typeface="Verdana"/>
            </a:endParaRPr>
          </a:p>
          <a:p>
            <a:pPr marL="683260">
              <a:lnSpc>
                <a:spcPct val="100000"/>
              </a:lnSpc>
              <a:spcBef>
                <a:spcPts val="590"/>
              </a:spcBef>
            </a:pPr>
            <a:r>
              <a:rPr sz="3300" spc="-120" dirty="0">
                <a:latin typeface="Verdana"/>
                <a:cs typeface="Verdana"/>
              </a:rPr>
              <a:t>Bar</a:t>
            </a:r>
            <a:r>
              <a:rPr sz="3300" spc="-150" dirty="0">
                <a:latin typeface="Verdana"/>
                <a:cs typeface="Verdana"/>
              </a:rPr>
              <a:t> </a:t>
            </a:r>
            <a:r>
              <a:rPr sz="3300" spc="-85" dirty="0">
                <a:latin typeface="Verdana"/>
                <a:cs typeface="Verdana"/>
              </a:rPr>
              <a:t>Chart</a:t>
            </a:r>
            <a:r>
              <a:rPr sz="3300" spc="-150" dirty="0">
                <a:latin typeface="Verdana"/>
                <a:cs typeface="Verdana"/>
              </a:rPr>
              <a:t> </a:t>
            </a:r>
            <a:r>
              <a:rPr sz="3300" spc="-135" dirty="0">
                <a:latin typeface="Verdana"/>
                <a:cs typeface="Verdana"/>
              </a:rPr>
              <a:t>(Stacked</a:t>
            </a:r>
            <a:r>
              <a:rPr sz="3300" spc="-150" dirty="0">
                <a:latin typeface="Verdana"/>
                <a:cs typeface="Verdana"/>
              </a:rPr>
              <a:t> </a:t>
            </a:r>
            <a:r>
              <a:rPr sz="3300" dirty="0">
                <a:latin typeface="Verdana"/>
                <a:cs typeface="Verdana"/>
              </a:rPr>
              <a:t>or</a:t>
            </a:r>
            <a:r>
              <a:rPr sz="3300" spc="-150" dirty="0">
                <a:latin typeface="Verdana"/>
                <a:cs typeface="Verdana"/>
              </a:rPr>
              <a:t> </a:t>
            </a:r>
            <a:r>
              <a:rPr sz="3300" spc="-30" dirty="0">
                <a:latin typeface="Verdana"/>
                <a:cs typeface="Verdana"/>
              </a:rPr>
              <a:t>Grouped),</a:t>
            </a:r>
            <a:endParaRPr sz="3300">
              <a:latin typeface="Verdana"/>
              <a:cs typeface="Verdana"/>
            </a:endParaRPr>
          </a:p>
          <a:p>
            <a:pPr marL="683260" marR="5580380">
              <a:lnSpc>
                <a:spcPct val="123100"/>
              </a:lnSpc>
            </a:pPr>
            <a:r>
              <a:rPr sz="3300" spc="-155" dirty="0">
                <a:latin typeface="Verdana"/>
                <a:cs typeface="Verdana"/>
              </a:rPr>
              <a:t>Heatmap</a:t>
            </a:r>
            <a:r>
              <a:rPr sz="3300" spc="-140" dirty="0">
                <a:latin typeface="Verdana"/>
                <a:cs typeface="Verdana"/>
              </a:rPr>
              <a:t> </a:t>
            </a:r>
            <a:r>
              <a:rPr sz="3300" spc="-50" dirty="0">
                <a:latin typeface="Verdana"/>
                <a:cs typeface="Verdana"/>
              </a:rPr>
              <a:t>(Correlation</a:t>
            </a:r>
            <a:r>
              <a:rPr sz="3300" spc="-185" dirty="0">
                <a:latin typeface="Verdana"/>
                <a:cs typeface="Verdana"/>
              </a:rPr>
              <a:t> </a:t>
            </a:r>
            <a:r>
              <a:rPr sz="3300" spc="-60" dirty="0">
                <a:latin typeface="Verdana"/>
                <a:cs typeface="Verdana"/>
              </a:rPr>
              <a:t>Matrix), </a:t>
            </a:r>
            <a:r>
              <a:rPr sz="3300" spc="-30" dirty="0">
                <a:latin typeface="Verdana"/>
                <a:cs typeface="Verdana"/>
              </a:rPr>
              <a:t>Pairplot</a:t>
            </a:r>
            <a:r>
              <a:rPr sz="3300" spc="-195" dirty="0">
                <a:latin typeface="Verdana"/>
                <a:cs typeface="Verdana"/>
              </a:rPr>
              <a:t> </a:t>
            </a:r>
            <a:r>
              <a:rPr sz="3300" spc="-140" dirty="0">
                <a:latin typeface="Verdana"/>
                <a:cs typeface="Verdana"/>
              </a:rPr>
              <a:t>(Seaborn</a:t>
            </a:r>
            <a:r>
              <a:rPr sz="3300" spc="-150" dirty="0">
                <a:latin typeface="Verdana"/>
                <a:cs typeface="Verdana"/>
              </a:rPr>
              <a:t> </a:t>
            </a:r>
            <a:r>
              <a:rPr sz="3300" spc="-10" dirty="0">
                <a:latin typeface="Verdana"/>
                <a:cs typeface="Verdana"/>
              </a:rPr>
              <a:t>Library).</a:t>
            </a:r>
            <a:endParaRPr sz="3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4050" spc="-25" dirty="0">
                <a:latin typeface="Verdana"/>
                <a:cs typeface="Verdana"/>
              </a:rPr>
              <a:t>1.</a:t>
            </a:r>
            <a:endParaRPr sz="40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4050">
              <a:latin typeface="Verdana"/>
              <a:cs typeface="Verdana"/>
            </a:endParaRPr>
          </a:p>
          <a:p>
            <a:pPr marL="683260">
              <a:lnSpc>
                <a:spcPct val="100000"/>
              </a:lnSpc>
            </a:pPr>
            <a:r>
              <a:rPr sz="4100" b="1" spc="-70" dirty="0">
                <a:latin typeface="Tahoma"/>
                <a:cs typeface="Tahoma"/>
              </a:rPr>
              <a:t>Multivariate</a:t>
            </a:r>
            <a:r>
              <a:rPr sz="4100" b="1" spc="-200" dirty="0">
                <a:latin typeface="Tahoma"/>
                <a:cs typeface="Tahoma"/>
              </a:rPr>
              <a:t> </a:t>
            </a:r>
            <a:r>
              <a:rPr sz="4100" b="1" spc="-70" dirty="0">
                <a:latin typeface="Tahoma"/>
                <a:cs typeface="Tahoma"/>
              </a:rPr>
              <a:t>Analysis</a:t>
            </a:r>
            <a:r>
              <a:rPr sz="4100" b="1" spc="-200" dirty="0">
                <a:latin typeface="Tahoma"/>
                <a:cs typeface="Tahoma"/>
              </a:rPr>
              <a:t> </a:t>
            </a:r>
            <a:r>
              <a:rPr sz="4100" b="1" spc="-305" dirty="0">
                <a:latin typeface="Tahoma"/>
                <a:cs typeface="Tahoma"/>
              </a:rPr>
              <a:t>:</a:t>
            </a:r>
            <a:endParaRPr sz="4100">
              <a:latin typeface="Tahoma"/>
              <a:cs typeface="Tahoma"/>
            </a:endParaRPr>
          </a:p>
          <a:p>
            <a:pPr marL="180340">
              <a:lnSpc>
                <a:spcPct val="100000"/>
              </a:lnSpc>
              <a:spcBef>
                <a:spcPts val="1155"/>
              </a:spcBef>
            </a:pPr>
            <a:r>
              <a:rPr sz="2900" spc="-10" dirty="0">
                <a:latin typeface="Verdana"/>
                <a:cs typeface="Verdana"/>
              </a:rPr>
              <a:t>The</a:t>
            </a:r>
            <a:r>
              <a:rPr sz="2900" spc="-200" dirty="0">
                <a:latin typeface="Verdana"/>
                <a:cs typeface="Verdana"/>
              </a:rPr>
              <a:t> </a:t>
            </a:r>
            <a:r>
              <a:rPr sz="2900" spc="-30" dirty="0">
                <a:latin typeface="Verdana"/>
                <a:cs typeface="Verdana"/>
              </a:rPr>
              <a:t>multivariate</a:t>
            </a:r>
            <a:r>
              <a:rPr sz="2900" spc="-190" dirty="0">
                <a:latin typeface="Verdana"/>
                <a:cs typeface="Verdana"/>
              </a:rPr>
              <a:t> </a:t>
            </a:r>
            <a:r>
              <a:rPr sz="2900" spc="-65" dirty="0">
                <a:latin typeface="Verdana"/>
                <a:cs typeface="Verdana"/>
              </a:rPr>
              <a:t>analysis</a:t>
            </a:r>
            <a:r>
              <a:rPr sz="2900" spc="-195" dirty="0">
                <a:latin typeface="Verdana"/>
                <a:cs typeface="Verdana"/>
              </a:rPr>
              <a:t> </a:t>
            </a:r>
            <a:r>
              <a:rPr sz="2900" spc="-10" dirty="0">
                <a:latin typeface="Verdana"/>
                <a:cs typeface="Verdana"/>
              </a:rPr>
              <a:t>examines</a:t>
            </a:r>
            <a:endParaRPr sz="2900">
              <a:latin typeface="Verdana"/>
              <a:cs typeface="Verdana"/>
            </a:endParaRPr>
          </a:p>
          <a:p>
            <a:pPr marL="371475">
              <a:lnSpc>
                <a:spcPct val="100000"/>
              </a:lnSpc>
              <a:spcBef>
                <a:spcPts val="1395"/>
              </a:spcBef>
            </a:pPr>
            <a:r>
              <a:rPr sz="2900" spc="-25" dirty="0">
                <a:latin typeface="Verdana"/>
                <a:cs typeface="Verdana"/>
              </a:rPr>
              <a:t>relationships</a:t>
            </a:r>
            <a:r>
              <a:rPr sz="2900" spc="95" dirty="0">
                <a:latin typeface="Verdana"/>
                <a:cs typeface="Verdana"/>
              </a:rPr>
              <a:t> </a:t>
            </a:r>
            <a:r>
              <a:rPr sz="2900" spc="-40" dirty="0">
                <a:latin typeface="Verdana"/>
                <a:cs typeface="Verdana"/>
              </a:rPr>
              <a:t>between</a:t>
            </a:r>
            <a:r>
              <a:rPr sz="2900" spc="9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three</a:t>
            </a:r>
            <a:r>
              <a:rPr sz="2900" spc="9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or</a:t>
            </a:r>
            <a:r>
              <a:rPr sz="2900" spc="9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more</a:t>
            </a:r>
            <a:r>
              <a:rPr sz="2900" spc="95" dirty="0">
                <a:latin typeface="Verdana"/>
                <a:cs typeface="Verdana"/>
              </a:rPr>
              <a:t> </a:t>
            </a:r>
            <a:r>
              <a:rPr sz="2900" spc="-20" dirty="0">
                <a:latin typeface="Verdana"/>
                <a:cs typeface="Verdana"/>
              </a:rPr>
              <a:t>variables</a:t>
            </a:r>
            <a:r>
              <a:rPr sz="2900" spc="95" dirty="0">
                <a:latin typeface="Verdana"/>
                <a:cs typeface="Verdana"/>
              </a:rPr>
              <a:t> </a:t>
            </a:r>
            <a:r>
              <a:rPr sz="2900" spc="-30" dirty="0">
                <a:latin typeface="Verdana"/>
                <a:cs typeface="Verdana"/>
              </a:rPr>
              <a:t>simultaneously</a:t>
            </a:r>
            <a:r>
              <a:rPr sz="2900" spc="95" dirty="0">
                <a:latin typeface="Verdana"/>
                <a:cs typeface="Verdana"/>
              </a:rPr>
              <a:t> </a:t>
            </a:r>
            <a:r>
              <a:rPr sz="2900" spc="-25" dirty="0">
                <a:latin typeface="Verdana"/>
                <a:cs typeface="Verdana"/>
              </a:rPr>
              <a:t>to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8840" y="7728305"/>
            <a:ext cx="5356225" cy="126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2240" marR="5080" indent="-130175">
              <a:lnSpc>
                <a:spcPct val="140100"/>
              </a:lnSpc>
              <a:spcBef>
                <a:spcPts val="95"/>
              </a:spcBef>
            </a:pPr>
            <a:r>
              <a:rPr sz="2900" dirty="0">
                <a:latin typeface="Verdana"/>
                <a:cs typeface="Verdana"/>
              </a:rPr>
              <a:t>identify</a:t>
            </a:r>
            <a:r>
              <a:rPr sz="2900" spc="-150" dirty="0">
                <a:latin typeface="Verdana"/>
                <a:cs typeface="Verdana"/>
              </a:rPr>
              <a:t> </a:t>
            </a:r>
            <a:r>
              <a:rPr sz="2900" spc="-50" dirty="0">
                <a:latin typeface="Verdana"/>
                <a:cs typeface="Verdana"/>
              </a:rPr>
              <a:t>complex</a:t>
            </a:r>
            <a:r>
              <a:rPr sz="2900" spc="-150" dirty="0">
                <a:latin typeface="Verdana"/>
                <a:cs typeface="Verdana"/>
              </a:rPr>
              <a:t> </a:t>
            </a:r>
            <a:r>
              <a:rPr sz="2900" spc="-95" dirty="0">
                <a:latin typeface="Verdana"/>
                <a:cs typeface="Verdana"/>
              </a:rPr>
              <a:t>patterns</a:t>
            </a:r>
            <a:r>
              <a:rPr sz="2900" spc="-145" dirty="0">
                <a:latin typeface="Verdana"/>
                <a:cs typeface="Verdana"/>
              </a:rPr>
              <a:t> </a:t>
            </a:r>
            <a:r>
              <a:rPr sz="2900" spc="-45" dirty="0">
                <a:latin typeface="Verdana"/>
                <a:cs typeface="Verdana"/>
              </a:rPr>
              <a:t>and </a:t>
            </a:r>
            <a:r>
              <a:rPr sz="2900" spc="-35" dirty="0">
                <a:latin typeface="Verdana"/>
                <a:cs typeface="Verdana"/>
              </a:rPr>
              <a:t>dependencies.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326242" y="7135"/>
            <a:ext cx="7962265" cy="10280015"/>
          </a:xfrm>
          <a:custGeom>
            <a:avLst/>
            <a:gdLst/>
            <a:ahLst/>
            <a:cxnLst/>
            <a:rect l="l" t="t" r="r" b="b"/>
            <a:pathLst>
              <a:path w="7962265" h="10280015">
                <a:moveTo>
                  <a:pt x="7961756" y="0"/>
                </a:moveTo>
                <a:lnTo>
                  <a:pt x="0" y="6238103"/>
                </a:lnTo>
                <a:lnTo>
                  <a:pt x="2750161" y="10279863"/>
                </a:lnTo>
                <a:lnTo>
                  <a:pt x="3598219" y="10279863"/>
                </a:lnTo>
                <a:lnTo>
                  <a:pt x="7952993" y="10267202"/>
                </a:lnTo>
                <a:lnTo>
                  <a:pt x="7961756" y="4311065"/>
                </a:lnTo>
                <a:lnTo>
                  <a:pt x="7961756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86976" y="7834147"/>
            <a:ext cx="8391525" cy="1012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200" dirty="0">
                <a:latin typeface="Verdana"/>
                <a:cs typeface="Verdana"/>
              </a:rPr>
              <a:t>Fig</a:t>
            </a:r>
            <a:r>
              <a:rPr sz="3200" spc="-170" dirty="0">
                <a:latin typeface="Verdana"/>
                <a:cs typeface="Verdana"/>
              </a:rPr>
              <a:t> </a:t>
            </a:r>
            <a:r>
              <a:rPr sz="3200" spc="-70" dirty="0">
                <a:latin typeface="Verdana"/>
                <a:cs typeface="Verdana"/>
              </a:rPr>
              <a:t>showing</a:t>
            </a:r>
            <a:r>
              <a:rPr sz="3200" spc="-125" dirty="0">
                <a:latin typeface="Verdana"/>
                <a:cs typeface="Verdana"/>
              </a:rPr>
              <a:t> </a:t>
            </a:r>
            <a:r>
              <a:rPr sz="3200" spc="-190" dirty="0">
                <a:latin typeface="Verdana"/>
                <a:cs typeface="Verdana"/>
              </a:rPr>
              <a:t>:Scatter</a:t>
            </a:r>
            <a:r>
              <a:rPr sz="3200" spc="-95" dirty="0">
                <a:latin typeface="Verdana"/>
                <a:cs typeface="Verdana"/>
              </a:rPr>
              <a:t> </a:t>
            </a:r>
            <a:r>
              <a:rPr sz="3200" spc="60" dirty="0">
                <a:latin typeface="Verdana"/>
                <a:cs typeface="Verdana"/>
              </a:rPr>
              <a:t>Plot</a:t>
            </a:r>
            <a:r>
              <a:rPr sz="3200" spc="-125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for</a:t>
            </a:r>
            <a:r>
              <a:rPr sz="3200" spc="-130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(Length)X</a:t>
            </a:r>
            <a:r>
              <a:rPr sz="3200" spc="-130" dirty="0">
                <a:latin typeface="Verdana"/>
                <a:cs typeface="Verdana"/>
              </a:rPr>
              <a:t> </a:t>
            </a:r>
            <a:r>
              <a:rPr sz="3200" spc="-25" dirty="0">
                <a:latin typeface="Verdana"/>
                <a:cs typeface="Verdana"/>
              </a:rPr>
              <a:t>vs.</a:t>
            </a:r>
            <a:endParaRPr sz="32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3200" spc="-10" dirty="0">
                <a:latin typeface="Verdana"/>
                <a:cs typeface="Verdana"/>
              </a:rPr>
              <a:t>Price</a:t>
            </a:r>
            <a:endParaRPr sz="3200">
              <a:latin typeface="Verdana"/>
              <a:cs typeface="Verdan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57960" y="1192327"/>
            <a:ext cx="10296524" cy="649604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42429" y="6131064"/>
            <a:ext cx="340360" cy="340360"/>
          </a:xfrm>
          <a:custGeom>
            <a:avLst/>
            <a:gdLst/>
            <a:ahLst/>
            <a:cxnLst/>
            <a:rect l="l" t="t" r="r" b="b"/>
            <a:pathLst>
              <a:path w="340359" h="340360">
                <a:moveTo>
                  <a:pt x="339979" y="1270"/>
                </a:moveTo>
                <a:lnTo>
                  <a:pt x="261188" y="1270"/>
                </a:lnTo>
                <a:lnTo>
                  <a:pt x="261188" y="0"/>
                </a:lnTo>
                <a:lnTo>
                  <a:pt x="533" y="0"/>
                </a:lnTo>
                <a:lnTo>
                  <a:pt x="533" y="1270"/>
                </a:lnTo>
                <a:lnTo>
                  <a:pt x="355" y="1270"/>
                </a:lnTo>
                <a:lnTo>
                  <a:pt x="355" y="170180"/>
                </a:lnTo>
                <a:lnTo>
                  <a:pt x="0" y="170180"/>
                </a:lnTo>
                <a:lnTo>
                  <a:pt x="0" y="340360"/>
                </a:lnTo>
                <a:lnTo>
                  <a:pt x="339623" y="340360"/>
                </a:lnTo>
                <a:lnTo>
                  <a:pt x="339623" y="170180"/>
                </a:lnTo>
                <a:lnTo>
                  <a:pt x="339979" y="170180"/>
                </a:lnTo>
                <a:lnTo>
                  <a:pt x="339979" y="127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3725" y="5515114"/>
            <a:ext cx="340360" cy="340360"/>
          </a:xfrm>
          <a:custGeom>
            <a:avLst/>
            <a:gdLst/>
            <a:ahLst/>
            <a:cxnLst/>
            <a:rect l="l" t="t" r="r" b="b"/>
            <a:pathLst>
              <a:path w="340359" h="340360">
                <a:moveTo>
                  <a:pt x="339991" y="1270"/>
                </a:moveTo>
                <a:lnTo>
                  <a:pt x="279374" y="1270"/>
                </a:lnTo>
                <a:lnTo>
                  <a:pt x="279374" y="0"/>
                </a:lnTo>
                <a:lnTo>
                  <a:pt x="533" y="0"/>
                </a:lnTo>
                <a:lnTo>
                  <a:pt x="533" y="1270"/>
                </a:lnTo>
                <a:lnTo>
                  <a:pt x="355" y="1270"/>
                </a:lnTo>
                <a:lnTo>
                  <a:pt x="355" y="170180"/>
                </a:lnTo>
                <a:lnTo>
                  <a:pt x="0" y="170180"/>
                </a:lnTo>
                <a:lnTo>
                  <a:pt x="0" y="339090"/>
                </a:lnTo>
                <a:lnTo>
                  <a:pt x="17564" y="339090"/>
                </a:lnTo>
                <a:lnTo>
                  <a:pt x="17564" y="340360"/>
                </a:lnTo>
                <a:lnTo>
                  <a:pt x="339445" y="340360"/>
                </a:lnTo>
                <a:lnTo>
                  <a:pt x="339445" y="339090"/>
                </a:lnTo>
                <a:lnTo>
                  <a:pt x="339623" y="339090"/>
                </a:lnTo>
                <a:lnTo>
                  <a:pt x="339623" y="170180"/>
                </a:lnTo>
                <a:lnTo>
                  <a:pt x="339991" y="170180"/>
                </a:lnTo>
                <a:lnTo>
                  <a:pt x="339991" y="127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5033" y="4899164"/>
            <a:ext cx="340360" cy="340360"/>
          </a:xfrm>
          <a:custGeom>
            <a:avLst/>
            <a:gdLst/>
            <a:ahLst/>
            <a:cxnLst/>
            <a:rect l="l" t="t" r="r" b="b"/>
            <a:pathLst>
              <a:path w="340359" h="340360">
                <a:moveTo>
                  <a:pt x="339979" y="1270"/>
                </a:moveTo>
                <a:lnTo>
                  <a:pt x="301155" y="1270"/>
                </a:lnTo>
                <a:lnTo>
                  <a:pt x="301155" y="0"/>
                </a:lnTo>
                <a:lnTo>
                  <a:pt x="533" y="0"/>
                </a:lnTo>
                <a:lnTo>
                  <a:pt x="533" y="1270"/>
                </a:lnTo>
                <a:lnTo>
                  <a:pt x="355" y="1270"/>
                </a:lnTo>
                <a:lnTo>
                  <a:pt x="355" y="170180"/>
                </a:lnTo>
                <a:lnTo>
                  <a:pt x="0" y="170180"/>
                </a:lnTo>
                <a:lnTo>
                  <a:pt x="0" y="339090"/>
                </a:lnTo>
                <a:lnTo>
                  <a:pt x="36042" y="339090"/>
                </a:lnTo>
                <a:lnTo>
                  <a:pt x="36042" y="340360"/>
                </a:lnTo>
                <a:lnTo>
                  <a:pt x="339445" y="340360"/>
                </a:lnTo>
                <a:lnTo>
                  <a:pt x="339445" y="339090"/>
                </a:lnTo>
                <a:lnTo>
                  <a:pt x="339623" y="339090"/>
                </a:lnTo>
                <a:lnTo>
                  <a:pt x="339623" y="170180"/>
                </a:lnTo>
                <a:lnTo>
                  <a:pt x="339979" y="170180"/>
                </a:lnTo>
                <a:lnTo>
                  <a:pt x="339979" y="127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67632" y="881455"/>
            <a:ext cx="7968615" cy="9405620"/>
          </a:xfrm>
          <a:custGeom>
            <a:avLst/>
            <a:gdLst/>
            <a:ahLst/>
            <a:cxnLst/>
            <a:rect l="l" t="t" r="r" b="b"/>
            <a:pathLst>
              <a:path w="7968615" h="9405620">
                <a:moveTo>
                  <a:pt x="7968169" y="0"/>
                </a:moveTo>
                <a:lnTo>
                  <a:pt x="0" y="6243080"/>
                </a:lnTo>
                <a:lnTo>
                  <a:pt x="2151809" y="9405543"/>
                </a:lnTo>
                <a:lnTo>
                  <a:pt x="7954215" y="9405543"/>
                </a:lnTo>
                <a:lnTo>
                  <a:pt x="7968169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165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</a:pPr>
            <a:r>
              <a:rPr dirty="0"/>
              <a:t>-</a:t>
            </a:r>
            <a:r>
              <a:rPr spc="-165" dirty="0"/>
              <a:t> </a:t>
            </a:r>
            <a:r>
              <a:rPr spc="-260" dirty="0"/>
              <a:t>Some</a:t>
            </a:r>
            <a:r>
              <a:rPr spc="-55" dirty="0"/>
              <a:t> </a:t>
            </a:r>
            <a:r>
              <a:rPr spc="65" dirty="0"/>
              <a:t>of</a:t>
            </a:r>
            <a:r>
              <a:rPr spc="-110" dirty="0"/>
              <a:t> </a:t>
            </a:r>
            <a:r>
              <a:rPr dirty="0"/>
              <a:t>the</a:t>
            </a:r>
            <a:r>
              <a:rPr spc="-110" dirty="0"/>
              <a:t> </a:t>
            </a:r>
            <a:r>
              <a:rPr spc="-150" dirty="0"/>
              <a:t>examples</a:t>
            </a:r>
            <a:r>
              <a:rPr spc="-110" dirty="0"/>
              <a:t> </a:t>
            </a:r>
            <a:r>
              <a:rPr spc="65" dirty="0"/>
              <a:t>of</a:t>
            </a:r>
            <a:r>
              <a:rPr spc="-110" dirty="0"/>
              <a:t> </a:t>
            </a:r>
            <a:r>
              <a:rPr spc="-20" dirty="0"/>
              <a:t>Multivariate</a:t>
            </a:r>
            <a:r>
              <a:rPr spc="-110" dirty="0"/>
              <a:t> </a:t>
            </a:r>
            <a:r>
              <a:rPr spc="-105" dirty="0"/>
              <a:t>analysis </a:t>
            </a:r>
            <a:r>
              <a:rPr spc="-305" dirty="0"/>
              <a:t>are: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5074" y="1206881"/>
            <a:ext cx="11403939" cy="72485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7477" y="2130552"/>
            <a:ext cx="8688070" cy="702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indent="-364490">
              <a:lnSpc>
                <a:spcPct val="100000"/>
              </a:lnSpc>
              <a:spcBef>
                <a:spcPts val="100"/>
              </a:spcBef>
              <a:buChar char="-"/>
              <a:tabLst>
                <a:tab pos="629920" algn="l"/>
              </a:tabLst>
            </a:pPr>
            <a:r>
              <a:rPr sz="3600" spc="-10" dirty="0">
                <a:latin typeface="Verdana"/>
                <a:cs typeface="Verdana"/>
              </a:rPr>
              <a:t>Pairplot</a:t>
            </a:r>
            <a:endParaRPr sz="3600">
              <a:latin typeface="Verdana"/>
              <a:cs typeface="Verdana"/>
            </a:endParaRPr>
          </a:p>
          <a:p>
            <a:pPr marL="629920" indent="-364490">
              <a:lnSpc>
                <a:spcPts val="4300"/>
              </a:lnSpc>
              <a:spcBef>
                <a:spcPts val="30"/>
              </a:spcBef>
              <a:buChar char="-"/>
              <a:tabLst>
                <a:tab pos="629920" algn="l"/>
              </a:tabLst>
            </a:pPr>
            <a:r>
              <a:rPr sz="3600" spc="-45" dirty="0">
                <a:latin typeface="Verdana"/>
                <a:cs typeface="Verdana"/>
              </a:rPr>
              <a:t>Heatmap</a:t>
            </a:r>
            <a:endParaRPr sz="3600">
              <a:latin typeface="Verdana"/>
              <a:cs typeface="Verdana"/>
            </a:endParaRPr>
          </a:p>
          <a:p>
            <a:pPr marL="629920" indent="-364490">
              <a:lnSpc>
                <a:spcPts val="4300"/>
              </a:lnSpc>
              <a:buChar char="-"/>
              <a:tabLst>
                <a:tab pos="629920" algn="l"/>
              </a:tabLst>
            </a:pPr>
            <a:r>
              <a:rPr sz="3600" spc="-35" dirty="0">
                <a:latin typeface="Verdana"/>
                <a:cs typeface="Verdana"/>
              </a:rPr>
              <a:t>(correlation</a:t>
            </a:r>
            <a:r>
              <a:rPr sz="3600" spc="-220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matrix)</a:t>
            </a:r>
            <a:endParaRPr sz="3600">
              <a:latin typeface="Verdana"/>
              <a:cs typeface="Verdana"/>
            </a:endParaRPr>
          </a:p>
          <a:p>
            <a:pPr marL="265430">
              <a:lnSpc>
                <a:spcPts val="4300"/>
              </a:lnSpc>
              <a:spcBef>
                <a:spcPts val="30"/>
              </a:spcBef>
            </a:pPr>
            <a:r>
              <a:rPr sz="3600" spc="-105" dirty="0">
                <a:latin typeface="Verdana"/>
                <a:cs typeface="Verdana"/>
              </a:rPr>
              <a:t>-</a:t>
            </a:r>
            <a:r>
              <a:rPr sz="3600" dirty="0">
                <a:latin typeface="Verdana"/>
                <a:cs typeface="Verdana"/>
              </a:rPr>
              <a:t>3D</a:t>
            </a:r>
            <a:r>
              <a:rPr sz="3600" spc="-275" dirty="0">
                <a:latin typeface="Verdana"/>
                <a:cs typeface="Verdana"/>
              </a:rPr>
              <a:t> </a:t>
            </a:r>
            <a:r>
              <a:rPr sz="3600" spc="-170" dirty="0">
                <a:latin typeface="Verdana"/>
                <a:cs typeface="Verdana"/>
              </a:rPr>
              <a:t>Scatter</a:t>
            </a:r>
            <a:r>
              <a:rPr sz="3600" spc="-145" dirty="0">
                <a:latin typeface="Verdana"/>
                <a:cs typeface="Verdana"/>
              </a:rPr>
              <a:t> </a:t>
            </a:r>
            <a:r>
              <a:rPr sz="3600" spc="30" dirty="0">
                <a:latin typeface="Verdana"/>
                <a:cs typeface="Verdana"/>
              </a:rPr>
              <a:t>Plot</a:t>
            </a:r>
            <a:endParaRPr sz="3600">
              <a:latin typeface="Verdana"/>
              <a:cs typeface="Verdana"/>
            </a:endParaRPr>
          </a:p>
          <a:p>
            <a:pPr marL="629920" indent="-364490">
              <a:lnSpc>
                <a:spcPts val="4295"/>
              </a:lnSpc>
              <a:buChar char="-"/>
              <a:tabLst>
                <a:tab pos="629920" algn="l"/>
              </a:tabLst>
            </a:pPr>
            <a:r>
              <a:rPr sz="3600" spc="-135" dirty="0">
                <a:latin typeface="Verdana"/>
                <a:cs typeface="Verdana"/>
              </a:rPr>
              <a:t>Grouped</a:t>
            </a:r>
            <a:r>
              <a:rPr sz="3600" spc="-175" dirty="0">
                <a:latin typeface="Verdana"/>
                <a:cs typeface="Verdana"/>
              </a:rPr>
              <a:t> </a:t>
            </a:r>
            <a:r>
              <a:rPr sz="3600" spc="-100" dirty="0">
                <a:latin typeface="Verdana"/>
                <a:cs typeface="Verdana"/>
              </a:rPr>
              <a:t>Bar</a:t>
            </a:r>
            <a:r>
              <a:rPr sz="3600" spc="-175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Chart</a:t>
            </a:r>
            <a:endParaRPr sz="3600">
              <a:latin typeface="Verdana"/>
              <a:cs typeface="Verdana"/>
            </a:endParaRPr>
          </a:p>
          <a:p>
            <a:pPr marL="629920" indent="-364490">
              <a:lnSpc>
                <a:spcPct val="100000"/>
              </a:lnSpc>
              <a:spcBef>
                <a:spcPts val="30"/>
              </a:spcBef>
              <a:buChar char="-"/>
              <a:tabLst>
                <a:tab pos="629920" algn="l"/>
              </a:tabLst>
            </a:pPr>
            <a:r>
              <a:rPr sz="3600" spc="-25" dirty="0">
                <a:latin typeface="Verdana"/>
                <a:cs typeface="Verdana"/>
              </a:rPr>
              <a:t>PCA</a:t>
            </a:r>
            <a:endParaRPr sz="3600">
              <a:latin typeface="Verdana"/>
              <a:cs typeface="Verdana"/>
            </a:endParaRPr>
          </a:p>
          <a:p>
            <a:pPr marL="265430" marR="3785235" indent="160020">
              <a:lnSpc>
                <a:spcPct val="99800"/>
              </a:lnSpc>
              <a:spcBef>
                <a:spcPts val="35"/>
              </a:spcBef>
            </a:pPr>
            <a:r>
              <a:rPr sz="3600" spc="-10" dirty="0">
                <a:latin typeface="Verdana"/>
                <a:cs typeface="Verdana"/>
              </a:rPr>
              <a:t>(Principal </a:t>
            </a:r>
            <a:r>
              <a:rPr sz="3600" spc="-125" dirty="0">
                <a:latin typeface="Verdana"/>
                <a:cs typeface="Verdana"/>
              </a:rPr>
              <a:t>Component</a:t>
            </a:r>
            <a:r>
              <a:rPr sz="3600" spc="-130" dirty="0">
                <a:latin typeface="Verdana"/>
                <a:cs typeface="Verdana"/>
              </a:rPr>
              <a:t> </a:t>
            </a:r>
            <a:r>
              <a:rPr sz="3600" spc="-85" dirty="0">
                <a:latin typeface="Verdana"/>
                <a:cs typeface="Verdana"/>
              </a:rPr>
              <a:t>Analysis) </a:t>
            </a:r>
            <a:r>
              <a:rPr sz="3600" spc="-10" dirty="0">
                <a:latin typeface="Verdana"/>
                <a:cs typeface="Verdana"/>
              </a:rPr>
              <a:t>Plot.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35"/>
              </a:spcBef>
            </a:pPr>
            <a:endParaRPr sz="3600">
              <a:latin typeface="Verdana"/>
              <a:cs typeface="Verdana"/>
            </a:endParaRPr>
          </a:p>
          <a:p>
            <a:pPr marL="334645" marR="5080" indent="-322580">
              <a:lnSpc>
                <a:spcPct val="101600"/>
              </a:lnSpc>
              <a:spcBef>
                <a:spcPts val="5"/>
              </a:spcBef>
            </a:pPr>
            <a:r>
              <a:rPr sz="3200" dirty="0">
                <a:latin typeface="Verdana"/>
                <a:cs typeface="Verdana"/>
              </a:rPr>
              <a:t>-</a:t>
            </a:r>
            <a:r>
              <a:rPr sz="3200" spc="-160" dirty="0">
                <a:latin typeface="Verdana"/>
                <a:cs typeface="Verdana"/>
              </a:rPr>
              <a:t> </a:t>
            </a:r>
            <a:r>
              <a:rPr sz="3200" spc="-125" dirty="0">
                <a:latin typeface="Verdana"/>
                <a:cs typeface="Verdana"/>
              </a:rPr>
              <a:t>Diamond</a:t>
            </a:r>
            <a:r>
              <a:rPr sz="3200" spc="-155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price</a:t>
            </a:r>
            <a:r>
              <a:rPr sz="3200" spc="-160" dirty="0">
                <a:latin typeface="Verdana"/>
                <a:cs typeface="Verdana"/>
              </a:rPr>
              <a:t> </a:t>
            </a:r>
            <a:r>
              <a:rPr sz="3200" spc="-85" dirty="0">
                <a:latin typeface="Verdana"/>
                <a:cs typeface="Verdana"/>
              </a:rPr>
              <a:t>rises</a:t>
            </a:r>
            <a:r>
              <a:rPr sz="3200" spc="-155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with</a:t>
            </a:r>
            <a:r>
              <a:rPr sz="3200" spc="-160" dirty="0">
                <a:latin typeface="Verdana"/>
                <a:cs typeface="Verdana"/>
              </a:rPr>
              <a:t> </a:t>
            </a:r>
            <a:r>
              <a:rPr sz="3200" spc="-75" dirty="0">
                <a:latin typeface="Verdana"/>
                <a:cs typeface="Verdana"/>
              </a:rPr>
              <a:t>carat</a:t>
            </a:r>
            <a:r>
              <a:rPr sz="3200" spc="-155" dirty="0">
                <a:latin typeface="Verdana"/>
                <a:cs typeface="Verdana"/>
              </a:rPr>
              <a:t> </a:t>
            </a:r>
            <a:r>
              <a:rPr sz="3200" spc="-95" dirty="0">
                <a:latin typeface="Verdana"/>
                <a:cs typeface="Verdana"/>
              </a:rPr>
              <a:t>weight,</a:t>
            </a:r>
            <a:r>
              <a:rPr sz="3200" spc="-155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and higher</a:t>
            </a:r>
            <a:r>
              <a:rPr sz="3200" spc="-254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clarity</a:t>
            </a:r>
            <a:r>
              <a:rPr sz="3200" spc="-210" dirty="0">
                <a:latin typeface="Verdana"/>
                <a:cs typeface="Verdana"/>
              </a:rPr>
              <a:t> </a:t>
            </a:r>
            <a:r>
              <a:rPr sz="3200" spc="-100" dirty="0">
                <a:latin typeface="Verdana"/>
                <a:cs typeface="Verdana"/>
              </a:rPr>
              <a:t>diamonds</a:t>
            </a:r>
            <a:r>
              <a:rPr sz="3200" spc="-160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fetch</a:t>
            </a:r>
            <a:r>
              <a:rPr sz="3200" spc="-165" dirty="0">
                <a:latin typeface="Verdana"/>
                <a:cs typeface="Verdana"/>
              </a:rPr>
              <a:t> </a:t>
            </a:r>
            <a:r>
              <a:rPr sz="3200" spc="-254" dirty="0">
                <a:latin typeface="Verdana"/>
                <a:cs typeface="Verdana"/>
              </a:rPr>
              <a:t>a</a:t>
            </a:r>
            <a:r>
              <a:rPr sz="3200" spc="-25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premium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67632" y="881455"/>
            <a:ext cx="7968615" cy="9405620"/>
          </a:xfrm>
          <a:custGeom>
            <a:avLst/>
            <a:gdLst/>
            <a:ahLst/>
            <a:cxnLst/>
            <a:rect l="l" t="t" r="r" b="b"/>
            <a:pathLst>
              <a:path w="7968615" h="9405620">
                <a:moveTo>
                  <a:pt x="7968169" y="0"/>
                </a:moveTo>
                <a:lnTo>
                  <a:pt x="0" y="6243080"/>
                </a:lnTo>
                <a:lnTo>
                  <a:pt x="2151809" y="9405543"/>
                </a:lnTo>
                <a:lnTo>
                  <a:pt x="7954215" y="9405543"/>
                </a:lnTo>
                <a:lnTo>
                  <a:pt x="7968169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8793" y="259639"/>
            <a:ext cx="7437120" cy="974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200" b="1" spc="-155" dirty="0">
                <a:latin typeface="Tahoma"/>
                <a:cs typeface="Tahoma"/>
              </a:rPr>
              <a:t>Predictive</a:t>
            </a:r>
            <a:r>
              <a:rPr sz="6200" b="1" spc="-210" dirty="0">
                <a:latin typeface="Tahoma"/>
                <a:cs typeface="Tahoma"/>
              </a:rPr>
              <a:t> </a:t>
            </a:r>
            <a:r>
              <a:rPr sz="6200" b="1" spc="-135" dirty="0">
                <a:latin typeface="Tahoma"/>
                <a:cs typeface="Tahoma"/>
              </a:rPr>
              <a:t>Analytics</a:t>
            </a:r>
            <a:endParaRPr sz="6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3031" y="1620850"/>
            <a:ext cx="5378450" cy="6997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400" b="1" spc="75" dirty="0">
                <a:latin typeface="Tahoma"/>
                <a:cs typeface="Tahoma"/>
              </a:rPr>
              <a:t>-</a:t>
            </a:r>
            <a:r>
              <a:rPr sz="4400" b="1" spc="100" dirty="0">
                <a:latin typeface="Tahoma"/>
                <a:cs typeface="Tahoma"/>
              </a:rPr>
              <a:t> </a:t>
            </a:r>
            <a:r>
              <a:rPr sz="4400" b="1" spc="-290" dirty="0">
                <a:latin typeface="Tahoma"/>
                <a:cs typeface="Tahoma"/>
              </a:rPr>
              <a:t>Data</a:t>
            </a:r>
            <a:r>
              <a:rPr sz="4400" b="1" spc="105" dirty="0">
                <a:latin typeface="Tahoma"/>
                <a:cs typeface="Tahoma"/>
              </a:rPr>
              <a:t> </a:t>
            </a:r>
            <a:r>
              <a:rPr sz="4400" b="1" spc="-85" dirty="0">
                <a:latin typeface="Tahoma"/>
                <a:cs typeface="Tahoma"/>
              </a:rPr>
              <a:t>Partitioning</a:t>
            </a:r>
            <a:r>
              <a:rPr sz="4400" b="1" spc="105" dirty="0">
                <a:latin typeface="Tahoma"/>
                <a:cs typeface="Tahoma"/>
              </a:rPr>
              <a:t> </a:t>
            </a:r>
            <a:r>
              <a:rPr sz="4400" b="1" spc="-340" dirty="0">
                <a:latin typeface="Tahoma"/>
                <a:cs typeface="Tahoma"/>
              </a:rPr>
              <a:t>:</a:t>
            </a:r>
            <a:endParaRPr sz="4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3031" y="2887675"/>
            <a:ext cx="10124440" cy="2541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har char="-"/>
              <a:tabLst>
                <a:tab pos="287020" algn="l"/>
              </a:tabLst>
            </a:pPr>
            <a:r>
              <a:rPr sz="2700" spc="-55" dirty="0">
                <a:latin typeface="Verdana"/>
                <a:cs typeface="Verdana"/>
              </a:rPr>
              <a:t>Training</a:t>
            </a:r>
            <a:r>
              <a:rPr sz="2700" spc="-185" dirty="0">
                <a:latin typeface="Verdana"/>
                <a:cs typeface="Verdana"/>
              </a:rPr>
              <a:t> </a:t>
            </a:r>
            <a:r>
              <a:rPr sz="2700" spc="-135" dirty="0">
                <a:latin typeface="Verdana"/>
                <a:cs typeface="Verdana"/>
              </a:rPr>
              <a:t>Set</a:t>
            </a:r>
            <a:r>
              <a:rPr sz="2700" spc="-100" dirty="0">
                <a:latin typeface="Verdana"/>
                <a:cs typeface="Verdana"/>
              </a:rPr>
              <a:t> </a:t>
            </a:r>
            <a:r>
              <a:rPr sz="2700" spc="-240" dirty="0">
                <a:latin typeface="Verdana"/>
                <a:cs typeface="Verdana"/>
              </a:rPr>
              <a:t>–</a:t>
            </a:r>
            <a:r>
              <a:rPr sz="2700" spc="-5" dirty="0">
                <a:latin typeface="Verdana"/>
                <a:cs typeface="Verdana"/>
              </a:rPr>
              <a:t> </a:t>
            </a:r>
            <a:r>
              <a:rPr sz="2700" spc="-110" dirty="0">
                <a:latin typeface="Verdana"/>
                <a:cs typeface="Verdana"/>
              </a:rPr>
              <a:t>Used</a:t>
            </a:r>
            <a:r>
              <a:rPr sz="2700" spc="-130" dirty="0">
                <a:latin typeface="Verdana"/>
                <a:cs typeface="Verdana"/>
              </a:rPr>
              <a:t> </a:t>
            </a:r>
            <a:r>
              <a:rPr sz="2700" dirty="0">
                <a:latin typeface="Verdana"/>
                <a:cs typeface="Verdana"/>
              </a:rPr>
              <a:t>to</a:t>
            </a:r>
            <a:r>
              <a:rPr sz="2700" spc="-110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train</a:t>
            </a:r>
            <a:r>
              <a:rPr sz="2700" spc="-105" dirty="0">
                <a:latin typeface="Verdana"/>
                <a:cs typeface="Verdana"/>
              </a:rPr>
              <a:t> </a:t>
            </a:r>
            <a:r>
              <a:rPr sz="2700" dirty="0">
                <a:latin typeface="Verdana"/>
                <a:cs typeface="Verdana"/>
              </a:rPr>
              <a:t>the</a:t>
            </a:r>
            <a:r>
              <a:rPr sz="2700" spc="-105" dirty="0">
                <a:latin typeface="Verdana"/>
                <a:cs typeface="Verdana"/>
              </a:rPr>
              <a:t> </a:t>
            </a:r>
            <a:r>
              <a:rPr sz="2700" spc="-10" dirty="0">
                <a:latin typeface="Verdana"/>
                <a:cs typeface="Verdana"/>
              </a:rPr>
              <a:t>model</a:t>
            </a:r>
            <a:r>
              <a:rPr sz="2700" spc="-105" dirty="0">
                <a:latin typeface="Verdana"/>
                <a:cs typeface="Verdana"/>
              </a:rPr>
              <a:t> </a:t>
            </a:r>
            <a:r>
              <a:rPr sz="2700" dirty="0">
                <a:latin typeface="Verdana"/>
                <a:cs typeface="Verdana"/>
              </a:rPr>
              <a:t>[60</a:t>
            </a:r>
            <a:r>
              <a:rPr sz="2700" spc="-105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%]</a:t>
            </a:r>
            <a:endParaRPr sz="2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Font typeface="Verdana"/>
              <a:buChar char="-"/>
            </a:pPr>
            <a:endParaRPr sz="2700">
              <a:latin typeface="Verdana"/>
              <a:cs typeface="Verdana"/>
            </a:endParaRPr>
          </a:p>
          <a:p>
            <a:pPr marL="287020" indent="-274320">
              <a:lnSpc>
                <a:spcPct val="100000"/>
              </a:lnSpc>
              <a:buChar char="-"/>
              <a:tabLst>
                <a:tab pos="287020" algn="l"/>
              </a:tabLst>
            </a:pPr>
            <a:r>
              <a:rPr sz="2700" spc="-40" dirty="0">
                <a:latin typeface="Verdana"/>
                <a:cs typeface="Verdana"/>
              </a:rPr>
              <a:t>Validation</a:t>
            </a:r>
            <a:r>
              <a:rPr sz="2700" spc="-175" dirty="0">
                <a:latin typeface="Verdana"/>
                <a:cs typeface="Verdana"/>
              </a:rPr>
              <a:t> </a:t>
            </a:r>
            <a:r>
              <a:rPr sz="2700" spc="-135" dirty="0">
                <a:latin typeface="Verdana"/>
                <a:cs typeface="Verdana"/>
              </a:rPr>
              <a:t>Set</a:t>
            </a:r>
            <a:r>
              <a:rPr sz="2700" spc="-90" dirty="0">
                <a:latin typeface="Verdana"/>
                <a:cs typeface="Verdana"/>
              </a:rPr>
              <a:t> </a:t>
            </a:r>
            <a:r>
              <a:rPr sz="2700" spc="-240" dirty="0">
                <a:latin typeface="Verdana"/>
                <a:cs typeface="Verdana"/>
              </a:rPr>
              <a:t>–</a:t>
            </a:r>
            <a:r>
              <a:rPr sz="2700" spc="-5" dirty="0">
                <a:latin typeface="Verdana"/>
                <a:cs typeface="Verdana"/>
              </a:rPr>
              <a:t> </a:t>
            </a:r>
            <a:r>
              <a:rPr sz="2700" spc="-110" dirty="0">
                <a:latin typeface="Verdana"/>
                <a:cs typeface="Verdana"/>
              </a:rPr>
              <a:t>Used</a:t>
            </a:r>
            <a:r>
              <a:rPr sz="2700" spc="-85" dirty="0">
                <a:latin typeface="Verdana"/>
                <a:cs typeface="Verdana"/>
              </a:rPr>
              <a:t> </a:t>
            </a:r>
            <a:r>
              <a:rPr sz="2700" dirty="0">
                <a:latin typeface="Verdana"/>
                <a:cs typeface="Verdana"/>
              </a:rPr>
              <a:t>to</a:t>
            </a:r>
            <a:r>
              <a:rPr sz="2700" spc="-90" dirty="0">
                <a:latin typeface="Verdana"/>
                <a:cs typeface="Verdana"/>
              </a:rPr>
              <a:t> </a:t>
            </a:r>
            <a:r>
              <a:rPr sz="2700" spc="-45" dirty="0">
                <a:latin typeface="Verdana"/>
                <a:cs typeface="Verdana"/>
              </a:rPr>
              <a:t>fine-</a:t>
            </a:r>
            <a:r>
              <a:rPr sz="2700" dirty="0">
                <a:latin typeface="Verdana"/>
                <a:cs typeface="Verdana"/>
              </a:rPr>
              <a:t>tune</a:t>
            </a:r>
            <a:r>
              <a:rPr sz="2700" spc="-90" dirty="0">
                <a:latin typeface="Verdana"/>
                <a:cs typeface="Verdana"/>
              </a:rPr>
              <a:t> </a:t>
            </a:r>
            <a:r>
              <a:rPr sz="2700" spc="-100" dirty="0">
                <a:latin typeface="Verdana"/>
                <a:cs typeface="Verdana"/>
              </a:rPr>
              <a:t>hyperparameters</a:t>
            </a:r>
            <a:r>
              <a:rPr sz="2700" spc="-90" dirty="0">
                <a:latin typeface="Verdana"/>
                <a:cs typeface="Verdana"/>
              </a:rPr>
              <a:t> </a:t>
            </a:r>
            <a:r>
              <a:rPr sz="2700" spc="-10" dirty="0">
                <a:latin typeface="Verdana"/>
                <a:cs typeface="Verdana"/>
              </a:rPr>
              <a:t>[20%].</a:t>
            </a:r>
            <a:endParaRPr sz="2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30"/>
              </a:spcBef>
              <a:buFont typeface="Verdana"/>
              <a:buChar char="-"/>
            </a:pPr>
            <a:endParaRPr sz="2700">
              <a:latin typeface="Verdana"/>
              <a:cs typeface="Verdana"/>
            </a:endParaRPr>
          </a:p>
          <a:p>
            <a:pPr marL="287020" indent="-274320">
              <a:lnSpc>
                <a:spcPct val="100000"/>
              </a:lnSpc>
              <a:buChar char="-"/>
              <a:tabLst>
                <a:tab pos="287020" algn="l"/>
              </a:tabLst>
            </a:pPr>
            <a:r>
              <a:rPr sz="2700" spc="-95" dirty="0">
                <a:latin typeface="Verdana"/>
                <a:cs typeface="Verdana"/>
              </a:rPr>
              <a:t>Test</a:t>
            </a:r>
            <a:r>
              <a:rPr sz="2700" spc="-85" dirty="0">
                <a:latin typeface="Verdana"/>
                <a:cs typeface="Verdana"/>
              </a:rPr>
              <a:t> </a:t>
            </a:r>
            <a:r>
              <a:rPr sz="2700" spc="-135" dirty="0">
                <a:latin typeface="Verdana"/>
                <a:cs typeface="Verdana"/>
              </a:rPr>
              <a:t>Set</a:t>
            </a:r>
            <a:r>
              <a:rPr sz="2700" spc="-80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-</a:t>
            </a:r>
            <a:r>
              <a:rPr sz="2700" spc="-110" dirty="0">
                <a:latin typeface="Verdana"/>
                <a:cs typeface="Verdana"/>
              </a:rPr>
              <a:t>Used</a:t>
            </a:r>
            <a:r>
              <a:rPr sz="2700" spc="-80" dirty="0">
                <a:latin typeface="Verdana"/>
                <a:cs typeface="Verdana"/>
              </a:rPr>
              <a:t> </a:t>
            </a:r>
            <a:r>
              <a:rPr sz="2700" dirty="0">
                <a:latin typeface="Verdana"/>
                <a:cs typeface="Verdana"/>
              </a:rPr>
              <a:t>to</a:t>
            </a:r>
            <a:r>
              <a:rPr sz="2700" spc="-80" dirty="0">
                <a:latin typeface="Verdana"/>
                <a:cs typeface="Verdana"/>
              </a:rPr>
              <a:t> </a:t>
            </a:r>
            <a:r>
              <a:rPr sz="2700" spc="-75" dirty="0">
                <a:latin typeface="Verdana"/>
                <a:cs typeface="Verdana"/>
              </a:rPr>
              <a:t>evaluate</a:t>
            </a:r>
            <a:r>
              <a:rPr sz="2700" spc="-80" dirty="0">
                <a:latin typeface="Verdana"/>
                <a:cs typeface="Verdana"/>
              </a:rPr>
              <a:t> </a:t>
            </a:r>
            <a:r>
              <a:rPr sz="2700" dirty="0">
                <a:latin typeface="Verdana"/>
                <a:cs typeface="Verdana"/>
              </a:rPr>
              <a:t>final</a:t>
            </a:r>
            <a:r>
              <a:rPr sz="2700" spc="-80" dirty="0">
                <a:latin typeface="Verdana"/>
                <a:cs typeface="Verdana"/>
              </a:rPr>
              <a:t> </a:t>
            </a:r>
            <a:r>
              <a:rPr sz="2700" spc="-10" dirty="0">
                <a:latin typeface="Verdana"/>
                <a:cs typeface="Verdana"/>
              </a:rPr>
              <a:t>model</a:t>
            </a:r>
            <a:r>
              <a:rPr sz="2700" spc="-80" dirty="0">
                <a:latin typeface="Verdana"/>
                <a:cs typeface="Verdana"/>
              </a:rPr>
              <a:t> </a:t>
            </a:r>
            <a:r>
              <a:rPr sz="2700" spc="-85" dirty="0">
                <a:latin typeface="Verdana"/>
                <a:cs typeface="Verdana"/>
              </a:rPr>
              <a:t>performance</a:t>
            </a:r>
            <a:r>
              <a:rPr sz="2700" spc="-80" dirty="0">
                <a:latin typeface="Verdana"/>
                <a:cs typeface="Verdana"/>
              </a:rPr>
              <a:t> </a:t>
            </a:r>
            <a:r>
              <a:rPr sz="2700" spc="-40" dirty="0">
                <a:latin typeface="Verdana"/>
                <a:cs typeface="Verdana"/>
              </a:rPr>
              <a:t>(20%).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3031" y="5802325"/>
            <a:ext cx="916432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b="1" spc="80" dirty="0">
                <a:latin typeface="Tahoma"/>
                <a:cs typeface="Tahoma"/>
              </a:rPr>
              <a:t>-</a:t>
            </a:r>
            <a:r>
              <a:rPr sz="4650" b="1" spc="90" dirty="0">
                <a:latin typeface="Tahoma"/>
                <a:cs typeface="Tahoma"/>
              </a:rPr>
              <a:t> </a:t>
            </a:r>
            <a:r>
              <a:rPr sz="4650" b="1" dirty="0">
                <a:latin typeface="Tahoma"/>
                <a:cs typeface="Tahoma"/>
              </a:rPr>
              <a:t>Model</a:t>
            </a:r>
            <a:r>
              <a:rPr sz="4650" b="1" spc="85" dirty="0">
                <a:latin typeface="Tahoma"/>
                <a:cs typeface="Tahoma"/>
              </a:rPr>
              <a:t> </a:t>
            </a:r>
            <a:r>
              <a:rPr sz="4650" b="1" spc="-114" dirty="0">
                <a:latin typeface="Tahoma"/>
                <a:cs typeface="Tahoma"/>
              </a:rPr>
              <a:t>Training</a:t>
            </a:r>
            <a:r>
              <a:rPr sz="4650" b="1" spc="90" dirty="0">
                <a:latin typeface="Tahoma"/>
                <a:cs typeface="Tahoma"/>
              </a:rPr>
              <a:t> </a:t>
            </a:r>
            <a:r>
              <a:rPr sz="4650" b="1" spc="-280" dirty="0">
                <a:latin typeface="Tahoma"/>
                <a:cs typeface="Tahoma"/>
              </a:rPr>
              <a:t>and</a:t>
            </a:r>
            <a:r>
              <a:rPr sz="4650" b="1" spc="85" dirty="0">
                <a:latin typeface="Tahoma"/>
                <a:cs typeface="Tahoma"/>
              </a:rPr>
              <a:t> </a:t>
            </a:r>
            <a:r>
              <a:rPr sz="4650" b="1" spc="-100" dirty="0">
                <a:latin typeface="Tahoma"/>
                <a:cs typeface="Tahoma"/>
              </a:rPr>
              <a:t>Evaluation</a:t>
            </a:r>
            <a:endParaRPr sz="4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580</Words>
  <Application>Microsoft Office PowerPoint</Application>
  <PresentationFormat>Custom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MT</vt:lpstr>
      <vt:lpstr>Georgia</vt:lpstr>
      <vt:lpstr>Tahoma</vt:lpstr>
      <vt:lpstr>Verdana</vt:lpstr>
      <vt:lpstr>Office Theme</vt:lpstr>
      <vt:lpstr>Diamond Price Prediction using Machine learning</vt:lpstr>
      <vt:lpstr>Agenda:</vt:lpstr>
      <vt:lpstr>Machine learning life cycle:</vt:lpstr>
      <vt:lpstr>PowerPoint Presentation</vt:lpstr>
      <vt:lpstr>PowerPoint Presentation</vt:lpstr>
      <vt:lpstr>- Univariate Analysis: -Univariate analysis examines a single variable in the dataset to understand its distribution, central tendency, and</vt:lpstr>
      <vt:lpstr>PowerPoint Presentation</vt:lpstr>
      <vt:lpstr>- Some of the examples of Multivariate analysis are:</vt:lpstr>
      <vt:lpstr>Predictive Analytics</vt:lpstr>
      <vt:lpstr>ML Algorithms for Prediction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ASHUTOSH</dc:creator>
  <cp:lastModifiedBy>ASHUTOSH KUMAR</cp:lastModifiedBy>
  <cp:revision>2</cp:revision>
  <dcterms:created xsi:type="dcterms:W3CDTF">2025-02-03T14:25:14Z</dcterms:created>
  <dcterms:modified xsi:type="dcterms:W3CDTF">2025-02-09T04:34:08Z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2025-02-03T00:00:00Z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2025-02-03T00:00:00Z</vt:filetime>
  </property>
  <property fmtid="{D5CDD505-2E9C-101B-9397-08002B2CF9AE}" pid="5" name="Producer">
    <vt:lpwstr>GPL Ghostscript 10.04.0</vt:lpwstr>
  </property>
</Properties>
</file>